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charts/chart1.xml" ContentType="application/vnd.openxmlformats-officedocument.drawingml.chart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charts/chart2.xml" ContentType="application/vnd.openxmlformats-officedocument.drawingml.chart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Losses</c:v>
                </c:pt>
              </c:strCache>
            </c:strRef>
          </c:tx>
          <c:spPr>
            <a:solidFill>
              <a:srgbClr val="4C8CFF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EEF2FA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4C8CFF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00E5B8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B14CFF"/>
              </a:solidFill>
              <a:effectLst/>
            </c:spPr>
          </c:dPt>
          <c:dPt>
            <c:idx val="3"/>
            <c:invertIfNegative val="0"/>
            <c:bubble3D val="0"/>
            <c:spPr>
              <a:solidFill>
                <a:srgbClr val="FF8A4C"/>
              </a:solidFill>
              <a:effectLst/>
            </c:spPr>
          </c:dPt>
          <c:cat>
            <c:multiLvlStrRef>
              <c:f>Sheet1!$A$2:$A$5</c:f>
              <c:multiLvlStrCache>
                <c:ptCount val="4"/>
                <c:lvl>
                  <c:pt idx="0">
                    <c:v>Banks</c:v>
                  </c:pt>
                  <c:pt idx="1">
                    <c:v>Insurance</c:v>
                  </c:pt>
                  <c:pt idx="2">
                    <c:v>Crypto</c:v>
                  </c:pt>
                  <c:pt idx="3">
                    <c:v>Telecom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485.6</c:v>
                </c:pt>
                <c:pt idx="1">
                  <c:v>308.6</c:v>
                </c:pt>
                <c:pt idx="2">
                  <c:v>40.9</c:v>
                </c:pt>
                <c:pt idx="3">
                  <c:v>38.95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900" u="none">
                  <a:solidFill>
                    <a:srgbClr val="EEF2FA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9AA6BC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560"/>
        </c:scaling>
        <c:delete val="1"/>
        <c:axPos val="l"/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solidFill>
          <a:srgbClr val="0F1420"/>
        </a:solidFill>
        <a:ln>
          <a:noFill/>
        </a:ln>
        <a:effectLst/>
      </c:spPr>
    </c:plotArea>
    <c:plotVisOnly val="1"/>
    <c:dispBlanksAs val="span"/>
  </c:chart>
  <c:spPr>
    <a:solidFill>
      <a:srgbClr val="0F1420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Use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B14CFF"/>
              </a:solidFill>
              <a:effectLst/>
            </c:spPr>
          </c:dPt>
          <c:dPt>
            <c:idx val="1"/>
            <c:bubble3D val="0"/>
            <c:spPr>
              <a:solidFill>
                <a:srgbClr val="4C8CFF"/>
              </a:solidFill>
              <a:effectLst/>
            </c:spPr>
          </c:dPt>
          <c:dPt>
            <c:idx val="2"/>
            <c:bubble3D val="0"/>
            <c:spPr>
              <a:solidFill>
                <a:srgbClr val="00E5B8"/>
              </a:solidFill>
              <a:effectLst/>
            </c:spPr>
          </c:dPt>
          <c:dPt>
            <c:idx val="3"/>
            <c:bubble3D val="0"/>
            <c:spPr>
              <a:solidFill>
                <a:srgbClr val="FF8A4C"/>
              </a:solidFill>
              <a:effectLst/>
            </c:spPr>
          </c:dPt>
          <c:dLbls>
            <c:dLbl>
              <c:idx val="0"/>
              <c:numFmt formatCode="0&quot;%&quot;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EEF2FA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0&quot;%&quot;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EEF2FA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numFmt formatCode="0&quot;%&quot;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EEF2FA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numFmt formatCode="0&quot;%&quot;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EEF2FA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&quot;%&quot;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Consumer launch + growth</c:v>
                </c:pt>
                <c:pt idx="1">
                  <c:v>Engine, ML + data moat</c:v>
                </c:pt>
                <c:pt idx="2">
                  <c:v>Business + API partnerships</c:v>
                </c:pt>
                <c:pt idx="3">
                  <c:v>Compliance + certifications</c:v>
                </c:pt>
              </c:strCache>
            </c:strRef>
          </c:cat>
          <c:val>
            <c:numRef>
              <c:f>Sheet1!$B$2:$B$5</c:f>
              <c:numCache>
                <c:ptCount val="4"/>
                <c:pt idx="0">
                  <c:v>40</c:v>
                </c:pt>
                <c:pt idx="1">
                  <c:v>25</c:v>
                </c:pt>
                <c:pt idx="2">
                  <c:v>20</c:v>
                </c:pt>
                <c:pt idx="3">
                  <c:v>15</c:v>
                </c:pt>
              </c:numCache>
            </c:numRef>
          </c:val>
        </c:ser>
        <c:firstSliceAng val="0"/>
        <c:holeSize val="62"/>
      </c:doughnutChart>
      <c:spPr>
        <a:noFill/>
        <a:ln>
          <a:noFill/>
        </a:ln>
        <a:effectLst/>
      </c:spPr>
    </c:plotArea>
    <c:plotVisOnly val="1"/>
    <c:dispBlanksAs val="span"/>
  </c:chart>
  <c:spPr>
    <a:solidFill>
      <a:srgbClr val="0A0E17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Open with the one-liner. Vilkax is an AI guardian that prevents scams before money is lost. The product is built and in QA, not an idea.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Close on the demo offer. The strongest asset is the working product.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Pause after the 1.03 trillion number. The Deloitte 40 billion by 2027 is the forward-looking AI why-now.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/ppt/charts/chart2.xml"/><Relationship Id="rId1" Type="http://schemas.openxmlformats.org/officeDocument/2006/relationships/image" Target="../media/image-13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/ppt/charts/chart1.xml"/><Relationship Id="rId1" Type="http://schemas.openxmlformats.org/officeDocument/2006/relationships/image" Target="../media/image-7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608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\Users\pablo\AppData\Local\Temp\claude\C--dev\d9c22c21-4c0a-4df2-a661-abf8ed319e50\scratchpad\deck\wolf-256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77640" y="502920"/>
            <a:ext cx="1188720" cy="118872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0" y="1783080"/>
            <a:ext cx="9144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spc="1000" kern="0" dirty="0">
                <a:solidFill>
                  <a:srgbClr val="EEF2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VILKAX</a:t>
            </a:r>
            <a:endParaRPr lang="en-US" sz="2400" dirty="0"/>
          </a:p>
        </p:txBody>
      </p:sp>
      <p:sp>
        <p:nvSpPr>
          <p:cNvPr id="4" name="Text 1"/>
          <p:cNvSpPr/>
          <p:nvPr/>
        </p:nvSpPr>
        <p:spPr>
          <a:xfrm>
            <a:off x="457200" y="228600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EEF2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trust layer </a:t>
            </a:r>
            <a:pPr algn="ctr" indent="0" marL="0">
              <a:buNone/>
            </a:pPr>
            <a:r>
              <a:rPr lang="en-US" sz="4000" b="1" dirty="0">
                <a:solidFill>
                  <a:srgbClr val="CB9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digital life.</a:t>
            </a:r>
            <a:endParaRPr lang="en-US" sz="4000" dirty="0"/>
          </a:p>
        </p:txBody>
      </p:sp>
      <p:sp>
        <p:nvSpPr>
          <p:cNvPr id="5" name="Text 2"/>
          <p:cNvSpPr/>
          <p:nvPr/>
        </p:nvSpPr>
        <p:spPr>
          <a:xfrm>
            <a:off x="914400" y="320040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 AI guardian that prevents scams </a:t>
            </a:r>
            <a:pPr algn="ctr" indent="0" marL="0">
              <a:buNone/>
            </a:pPr>
            <a:r>
              <a:rPr lang="en-US" sz="1600" b="1" dirty="0">
                <a:solidFill>
                  <a:srgbClr val="CB9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before money is lost.</a:t>
            </a:r>
            <a:endParaRPr lang="en-US" sz="1600" dirty="0"/>
          </a:p>
        </p:txBody>
      </p:sp>
      <p:sp>
        <p:nvSpPr>
          <p:cNvPr id="6" name="Shape 3"/>
          <p:cNvSpPr/>
          <p:nvPr/>
        </p:nvSpPr>
        <p:spPr>
          <a:xfrm>
            <a:off x="2377440" y="3977640"/>
            <a:ext cx="1310640" cy="384048"/>
          </a:xfrm>
          <a:prstGeom prst="roundRect">
            <a:avLst>
              <a:gd name="adj" fmla="val 50000"/>
            </a:avLst>
          </a:prstGeom>
          <a:solidFill>
            <a:srgbClr val="141A29"/>
          </a:solidFill>
          <a:ln w="12700">
            <a:solidFill>
              <a:srgbClr val="232B3D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2377440" y="3977640"/>
            <a:ext cx="1310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Investor overview</a:t>
            </a:r>
            <a:endParaRPr lang="en-US" sz="1050" dirty="0"/>
          </a:p>
        </p:txBody>
      </p:sp>
      <p:sp>
        <p:nvSpPr>
          <p:cNvPr id="8" name="Shape 5"/>
          <p:cNvSpPr/>
          <p:nvPr/>
        </p:nvSpPr>
        <p:spPr>
          <a:xfrm>
            <a:off x="3916680" y="3977640"/>
            <a:ext cx="1310640" cy="384048"/>
          </a:xfrm>
          <a:prstGeom prst="roundRect">
            <a:avLst>
              <a:gd name="adj" fmla="val 50000"/>
            </a:avLst>
          </a:prstGeom>
          <a:solidFill>
            <a:srgbClr val="141A29"/>
          </a:solidFill>
          <a:ln w="12700">
            <a:solidFill>
              <a:srgbClr val="232B3D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3916680" y="3977640"/>
            <a:ext cx="1310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Built and in QA</a:t>
            </a:r>
            <a:endParaRPr lang="en-US" sz="1050" dirty="0"/>
          </a:p>
        </p:txBody>
      </p:sp>
      <p:sp>
        <p:nvSpPr>
          <p:cNvPr id="10" name="Shape 7"/>
          <p:cNvSpPr/>
          <p:nvPr/>
        </p:nvSpPr>
        <p:spPr>
          <a:xfrm>
            <a:off x="5455920" y="3977640"/>
            <a:ext cx="1310640" cy="384048"/>
          </a:xfrm>
          <a:prstGeom prst="roundRect">
            <a:avLst>
              <a:gd name="adj" fmla="val 50000"/>
            </a:avLst>
          </a:prstGeom>
          <a:solidFill>
            <a:srgbClr val="141A29"/>
          </a:solidFill>
          <a:ln w="12700">
            <a:solidFill>
              <a:srgbClr val="232B3D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5455920" y="3977640"/>
            <a:ext cx="1310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EU-built  ·  Vilnius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0E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\Users\pablo\AppData\Local\Temp\claude\C--dev\d9c22c21-4c0a-4df2-a661-abf8ed319e50\scratchpad\deck\wolf-64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310896"/>
            <a:ext cx="237744" cy="237744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786384" y="310896"/>
            <a:ext cx="1828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300" kern="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VILKAX</a:t>
            </a:r>
            <a:endParaRPr lang="en-US" sz="1050" dirty="0"/>
          </a:p>
        </p:txBody>
      </p:sp>
      <p:sp>
        <p:nvSpPr>
          <p:cNvPr id="4" name="Text 1"/>
          <p:cNvSpPr/>
          <p:nvPr/>
        </p:nvSpPr>
        <p:spPr>
          <a:xfrm>
            <a:off x="7680960" y="310896"/>
            <a:ext cx="9601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spc="200" kern="0" dirty="0">
                <a:solidFill>
                  <a:srgbClr val="4853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502920" y="896112"/>
            <a:ext cx="8138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CB9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 TO MARKET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502920" y="1207008"/>
            <a:ext cx="81381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EEF2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Win the human first. </a:t>
            </a:r>
            <a:pPr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CB9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Then power the institutions.</a:t>
            </a:r>
            <a:endParaRPr lang="en-US" sz="3300" dirty="0"/>
          </a:p>
        </p:txBody>
      </p:sp>
      <p:sp>
        <p:nvSpPr>
          <p:cNvPr id="7" name="Shape 4"/>
          <p:cNvSpPr/>
          <p:nvPr/>
        </p:nvSpPr>
        <p:spPr>
          <a:xfrm>
            <a:off x="502920" y="2468880"/>
            <a:ext cx="2590800" cy="2011680"/>
          </a:xfrm>
          <a:prstGeom prst="roundRect">
            <a:avLst>
              <a:gd name="adj" fmla="val 4091"/>
            </a:avLst>
          </a:prstGeom>
          <a:solidFill>
            <a:srgbClr val="141A29"/>
          </a:solidFill>
          <a:ln w="12700">
            <a:solidFill>
              <a:srgbClr val="232B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8" name="Shape 5"/>
          <p:cNvSpPr/>
          <p:nvPr/>
        </p:nvSpPr>
        <p:spPr>
          <a:xfrm>
            <a:off x="704088" y="2688336"/>
            <a:ext cx="914400" cy="274320"/>
          </a:xfrm>
          <a:prstGeom prst="roundRect">
            <a:avLst>
              <a:gd name="adj" fmla="val 20000"/>
            </a:avLst>
          </a:prstGeom>
          <a:solidFill>
            <a:srgbClr val="17102A"/>
          </a:solidFill>
          <a:ln w="12700">
            <a:solidFill>
              <a:srgbClr val="B14CFF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704088" y="2688336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00" kern="0" dirty="0">
                <a:solidFill>
                  <a:srgbClr val="CB9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1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704088" y="3090672"/>
            <a:ext cx="218846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EF2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 to consumer</a:t>
            </a:r>
            <a:endParaRPr lang="en-US" sz="1500" dirty="0"/>
          </a:p>
        </p:txBody>
      </p:sp>
      <p:sp>
        <p:nvSpPr>
          <p:cNvPr id="11" name="Text 8"/>
          <p:cNvSpPr/>
          <p:nvPr/>
        </p:nvSpPr>
        <p:spPr>
          <a:xfrm>
            <a:off x="704088" y="3401568"/>
            <a:ext cx="218846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100" kern="0" dirty="0">
                <a:solidFill>
                  <a:srgbClr val="6773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NOW</a:t>
            </a:r>
            <a:endParaRPr lang="en-US" sz="800" dirty="0"/>
          </a:p>
        </p:txBody>
      </p:sp>
      <p:sp>
        <p:nvSpPr>
          <p:cNvPr id="12" name="Text 9"/>
          <p:cNvSpPr/>
          <p:nvPr/>
        </p:nvSpPr>
        <p:spPr>
          <a:xfrm>
            <a:off x="704088" y="3639312"/>
            <a:ext cx="2188464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the guardian and the free Scam Scanner. Growth is built in: a person checks a scam, gets a clear answer, and shares it with their family.</a:t>
            </a:r>
            <a:endParaRPr lang="en-US" sz="1000" dirty="0"/>
          </a:p>
        </p:txBody>
      </p:sp>
      <p:sp>
        <p:nvSpPr>
          <p:cNvPr id="13" name="Shape 10"/>
          <p:cNvSpPr/>
          <p:nvPr/>
        </p:nvSpPr>
        <p:spPr>
          <a:xfrm>
            <a:off x="3276600" y="2468880"/>
            <a:ext cx="2590800" cy="2011680"/>
          </a:xfrm>
          <a:prstGeom prst="roundRect">
            <a:avLst>
              <a:gd name="adj" fmla="val 4091"/>
            </a:avLst>
          </a:prstGeom>
          <a:solidFill>
            <a:srgbClr val="141A29"/>
          </a:solidFill>
          <a:ln w="12700">
            <a:solidFill>
              <a:srgbClr val="232B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3477768" y="2688336"/>
            <a:ext cx="914400" cy="274320"/>
          </a:xfrm>
          <a:prstGeom prst="roundRect">
            <a:avLst>
              <a:gd name="adj" fmla="val 20000"/>
            </a:avLst>
          </a:prstGeom>
          <a:solidFill>
            <a:srgbClr val="17102A"/>
          </a:solidFill>
          <a:ln w="12700">
            <a:solidFill>
              <a:srgbClr val="B14CFF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3477768" y="2688336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00" kern="0" dirty="0">
                <a:solidFill>
                  <a:srgbClr val="CB9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2</a:t>
            </a:r>
            <a:endParaRPr lang="en-US" sz="900" dirty="0"/>
          </a:p>
        </p:txBody>
      </p:sp>
      <p:sp>
        <p:nvSpPr>
          <p:cNvPr id="16" name="Text 13"/>
          <p:cNvSpPr/>
          <p:nvPr/>
        </p:nvSpPr>
        <p:spPr>
          <a:xfrm>
            <a:off x="3477768" y="3090672"/>
            <a:ext cx="218846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EF2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Protect API for business</a:t>
            </a:r>
            <a:endParaRPr lang="en-US" sz="1500" dirty="0"/>
          </a:p>
        </p:txBody>
      </p:sp>
      <p:sp>
        <p:nvSpPr>
          <p:cNvPr id="17" name="Text 14"/>
          <p:cNvSpPr/>
          <p:nvPr/>
        </p:nvSpPr>
        <p:spPr>
          <a:xfrm>
            <a:off x="3477768" y="3401568"/>
            <a:ext cx="218846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100" kern="0" dirty="0">
                <a:solidFill>
                  <a:srgbClr val="6773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</a:t>
            </a:r>
            <a:endParaRPr lang="en-US" sz="800" dirty="0"/>
          </a:p>
        </p:txBody>
      </p:sp>
      <p:sp>
        <p:nvSpPr>
          <p:cNvPr id="18" name="Text 15"/>
          <p:cNvSpPr/>
          <p:nvPr/>
        </p:nvSpPr>
        <p:spPr>
          <a:xfrm>
            <a:off x="3477768" y="3639312"/>
            <a:ext cx="2188464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same engine sold to banks, exchanges, fintechs, insurers and telecoms. Land on one high-loss workflow, prove the loss avoided, expand.</a:t>
            </a:r>
            <a:endParaRPr lang="en-US" sz="1000" dirty="0"/>
          </a:p>
        </p:txBody>
      </p:sp>
      <p:sp>
        <p:nvSpPr>
          <p:cNvPr id="19" name="Shape 16"/>
          <p:cNvSpPr/>
          <p:nvPr/>
        </p:nvSpPr>
        <p:spPr>
          <a:xfrm>
            <a:off x="6050280" y="2468880"/>
            <a:ext cx="2590800" cy="2011680"/>
          </a:xfrm>
          <a:prstGeom prst="roundRect">
            <a:avLst>
              <a:gd name="adj" fmla="val 4091"/>
            </a:avLst>
          </a:prstGeom>
          <a:solidFill>
            <a:srgbClr val="141A29"/>
          </a:solidFill>
          <a:ln w="12700">
            <a:solidFill>
              <a:srgbClr val="232B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20" name="Shape 17"/>
          <p:cNvSpPr/>
          <p:nvPr/>
        </p:nvSpPr>
        <p:spPr>
          <a:xfrm>
            <a:off x="6251448" y="2688336"/>
            <a:ext cx="914400" cy="274320"/>
          </a:xfrm>
          <a:prstGeom prst="roundRect">
            <a:avLst>
              <a:gd name="adj" fmla="val 20000"/>
            </a:avLst>
          </a:prstGeom>
          <a:solidFill>
            <a:srgbClr val="17102A"/>
          </a:solidFill>
          <a:ln w="12700">
            <a:solidFill>
              <a:srgbClr val="B14CFF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6251448" y="2688336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00" kern="0" dirty="0">
                <a:solidFill>
                  <a:srgbClr val="CB9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3</a:t>
            </a:r>
            <a:endParaRPr lang="en-US" sz="900" dirty="0"/>
          </a:p>
        </p:txBody>
      </p:sp>
      <p:sp>
        <p:nvSpPr>
          <p:cNvPr id="22" name="Text 19"/>
          <p:cNvSpPr/>
          <p:nvPr/>
        </p:nvSpPr>
        <p:spPr>
          <a:xfrm>
            <a:off x="6251448" y="3090672"/>
            <a:ext cx="218846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EF2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White-label trust layer</a:t>
            </a:r>
            <a:endParaRPr lang="en-US" sz="1500" dirty="0"/>
          </a:p>
        </p:txBody>
      </p:sp>
      <p:sp>
        <p:nvSpPr>
          <p:cNvPr id="23" name="Text 20"/>
          <p:cNvSpPr/>
          <p:nvPr/>
        </p:nvSpPr>
        <p:spPr>
          <a:xfrm>
            <a:off x="6251448" y="3401568"/>
            <a:ext cx="218846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100" kern="0" dirty="0">
                <a:solidFill>
                  <a:srgbClr val="6773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PLATFORM</a:t>
            </a:r>
            <a:endParaRPr lang="en-US" sz="800" dirty="0"/>
          </a:p>
        </p:txBody>
      </p:sp>
      <p:sp>
        <p:nvSpPr>
          <p:cNvPr id="24" name="Text 21"/>
          <p:cNvSpPr/>
          <p:nvPr/>
        </p:nvSpPr>
        <p:spPr>
          <a:xfrm>
            <a:off x="6251448" y="3639312"/>
            <a:ext cx="2188464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Institutions embed the engine inside their own products. The trust layer becomes infrastructure others build on.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A0E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\Users\pablo\AppData\Local\Temp\claude\C--dev\d9c22c21-4c0a-4df2-a661-abf8ed319e50\scratchpad\deck\wolf-64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310896"/>
            <a:ext cx="237744" cy="237744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786384" y="310896"/>
            <a:ext cx="1828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300" kern="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VILKAX</a:t>
            </a:r>
            <a:endParaRPr lang="en-US" sz="1050" dirty="0"/>
          </a:p>
        </p:txBody>
      </p:sp>
      <p:sp>
        <p:nvSpPr>
          <p:cNvPr id="4" name="Text 1"/>
          <p:cNvSpPr/>
          <p:nvPr/>
        </p:nvSpPr>
        <p:spPr>
          <a:xfrm>
            <a:off x="7680960" y="310896"/>
            <a:ext cx="9601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spc="200" kern="0" dirty="0">
                <a:solidFill>
                  <a:srgbClr val="4853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502920" y="896112"/>
            <a:ext cx="8138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BF5D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WHERE WE ARE TODAY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502920" y="1207008"/>
            <a:ext cx="81381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EEF2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Honest about the stage. </a:t>
            </a:r>
            <a:pPr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CB9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 about the build.</a:t>
            </a:r>
            <a:endParaRPr lang="en-US" sz="3300" dirty="0"/>
          </a:p>
        </p:txBody>
      </p:sp>
      <p:sp>
        <p:nvSpPr>
          <p:cNvPr id="7" name="Text 4"/>
          <p:cNvSpPr/>
          <p:nvPr/>
        </p:nvSpPr>
        <p:spPr>
          <a:xfrm>
            <a:off x="502920" y="2011680"/>
            <a:ext cx="8138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Pre-launch, but the product is built, not slideware. The next milestone is turning validated demand into measurable adoption.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502920" y="2697480"/>
            <a:ext cx="3977640" cy="868680"/>
          </a:xfrm>
          <a:prstGeom prst="roundRect">
            <a:avLst>
              <a:gd name="adj" fmla="val 9474"/>
            </a:avLst>
          </a:prstGeom>
          <a:solidFill>
            <a:srgbClr val="0F1420"/>
          </a:solidFill>
          <a:ln w="12700">
            <a:solidFill>
              <a:srgbClr val="232B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685800" y="2880360"/>
            <a:ext cx="310896" cy="310896"/>
          </a:xfrm>
          <a:prstGeom prst="roundRect">
            <a:avLst>
              <a:gd name="adj" fmla="val 20588"/>
            </a:avLst>
          </a:prstGeom>
          <a:solidFill>
            <a:srgbClr val="07231E"/>
          </a:solidFill>
          <a:ln w="12700">
            <a:solidFill>
              <a:srgbClr val="00E5B8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685800" y="2843784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5BF5D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</a:t>
            </a:r>
            <a:endParaRPr lang="en-US" sz="1500" dirty="0"/>
          </a:p>
        </p:txBody>
      </p:sp>
      <p:sp>
        <p:nvSpPr>
          <p:cNvPr id="11" name="Text 8"/>
          <p:cNvSpPr/>
          <p:nvPr/>
        </p:nvSpPr>
        <p:spPr>
          <a:xfrm>
            <a:off x="1106424" y="283464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EF2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Product built and in QA</a:t>
            </a:r>
            <a:endParaRPr lang="en-US" sz="1300" dirty="0"/>
          </a:p>
        </p:txBody>
      </p:sp>
      <p:sp>
        <p:nvSpPr>
          <p:cNvPr id="12" name="Text 9"/>
          <p:cNvSpPr/>
          <p:nvPr/>
        </p:nvSpPr>
        <p:spPr>
          <a:xfrm>
            <a:off x="1106424" y="3099816"/>
            <a:ext cx="3200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95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Consumer apps, a business console and the Protect API across web, desktop and mobile.</a:t>
            </a:r>
            <a:endParaRPr lang="en-US" sz="950" dirty="0"/>
          </a:p>
        </p:txBody>
      </p:sp>
      <p:sp>
        <p:nvSpPr>
          <p:cNvPr id="13" name="Shape 10"/>
          <p:cNvSpPr/>
          <p:nvPr/>
        </p:nvSpPr>
        <p:spPr>
          <a:xfrm>
            <a:off x="4663440" y="2697480"/>
            <a:ext cx="3977640" cy="868680"/>
          </a:xfrm>
          <a:prstGeom prst="roundRect">
            <a:avLst>
              <a:gd name="adj" fmla="val 9474"/>
            </a:avLst>
          </a:prstGeom>
          <a:solidFill>
            <a:srgbClr val="0F1420"/>
          </a:solidFill>
          <a:ln w="12700">
            <a:solidFill>
              <a:srgbClr val="232B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4846320" y="2880360"/>
            <a:ext cx="310896" cy="310896"/>
          </a:xfrm>
          <a:prstGeom prst="roundRect">
            <a:avLst>
              <a:gd name="adj" fmla="val 20588"/>
            </a:avLst>
          </a:prstGeom>
          <a:solidFill>
            <a:srgbClr val="07231E"/>
          </a:solidFill>
          <a:ln w="12700">
            <a:solidFill>
              <a:srgbClr val="00E5B8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4846320" y="2843784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5BF5D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</a:t>
            </a:r>
            <a:endParaRPr lang="en-US" sz="1500" dirty="0"/>
          </a:p>
        </p:txBody>
      </p:sp>
      <p:sp>
        <p:nvSpPr>
          <p:cNvPr id="16" name="Text 13"/>
          <p:cNvSpPr/>
          <p:nvPr/>
        </p:nvSpPr>
        <p:spPr>
          <a:xfrm>
            <a:off x="5266944" y="283464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EF2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live Scam Scanner</a:t>
            </a:r>
            <a:endParaRPr lang="en-US" sz="1300" dirty="0"/>
          </a:p>
        </p:txBody>
      </p:sp>
      <p:sp>
        <p:nvSpPr>
          <p:cNvPr id="17" name="Text 14"/>
          <p:cNvSpPr/>
          <p:nvPr/>
        </p:nvSpPr>
        <p:spPr>
          <a:xfrm>
            <a:off x="5266944" y="3099816"/>
            <a:ext cx="3200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95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Anyone can paste a message, link or wallet at vilkax.com/scan today. No sign-in.</a:t>
            </a:r>
            <a:endParaRPr lang="en-US" sz="950" dirty="0"/>
          </a:p>
        </p:txBody>
      </p:sp>
      <p:sp>
        <p:nvSpPr>
          <p:cNvPr id="18" name="Shape 15"/>
          <p:cNvSpPr/>
          <p:nvPr/>
        </p:nvSpPr>
        <p:spPr>
          <a:xfrm>
            <a:off x="502920" y="3685032"/>
            <a:ext cx="3977640" cy="868680"/>
          </a:xfrm>
          <a:prstGeom prst="roundRect">
            <a:avLst>
              <a:gd name="adj" fmla="val 9474"/>
            </a:avLst>
          </a:prstGeom>
          <a:solidFill>
            <a:srgbClr val="0F1420"/>
          </a:solidFill>
          <a:ln w="12700">
            <a:solidFill>
              <a:srgbClr val="232B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19" name="Shape 16"/>
          <p:cNvSpPr/>
          <p:nvPr/>
        </p:nvSpPr>
        <p:spPr>
          <a:xfrm>
            <a:off x="685800" y="3867912"/>
            <a:ext cx="310896" cy="310896"/>
          </a:xfrm>
          <a:prstGeom prst="roundRect">
            <a:avLst>
              <a:gd name="adj" fmla="val 20588"/>
            </a:avLst>
          </a:prstGeom>
          <a:solidFill>
            <a:srgbClr val="07231E"/>
          </a:solidFill>
          <a:ln w="12700">
            <a:solidFill>
              <a:srgbClr val="00E5B8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685800" y="3831336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5BF5D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</a:t>
            </a:r>
            <a:endParaRPr lang="en-US" sz="1500" dirty="0"/>
          </a:p>
        </p:txBody>
      </p:sp>
      <p:sp>
        <p:nvSpPr>
          <p:cNvPr id="21" name="Text 18"/>
          <p:cNvSpPr/>
          <p:nvPr/>
        </p:nvSpPr>
        <p:spPr>
          <a:xfrm>
            <a:off x="1106424" y="3822192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EF2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Live Protect API endpoints</a:t>
            </a:r>
            <a:endParaRPr lang="en-US" sz="1300" dirty="0"/>
          </a:p>
        </p:txBody>
      </p:sp>
      <p:sp>
        <p:nvSpPr>
          <p:cNvPr id="22" name="Text 19"/>
          <p:cNvSpPr/>
          <p:nvPr/>
        </p:nvSpPr>
        <p:spPr>
          <a:xfrm>
            <a:off x="1106424" y="4087368"/>
            <a:ext cx="3200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95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Real, deployed decisioning and KYT routes, ready for pilot partners.</a:t>
            </a:r>
            <a:endParaRPr lang="en-US" sz="950" dirty="0"/>
          </a:p>
        </p:txBody>
      </p:sp>
      <p:sp>
        <p:nvSpPr>
          <p:cNvPr id="23" name="Shape 20"/>
          <p:cNvSpPr/>
          <p:nvPr/>
        </p:nvSpPr>
        <p:spPr>
          <a:xfrm>
            <a:off x="4663440" y="3685032"/>
            <a:ext cx="3977640" cy="868680"/>
          </a:xfrm>
          <a:prstGeom prst="roundRect">
            <a:avLst>
              <a:gd name="adj" fmla="val 9474"/>
            </a:avLst>
          </a:prstGeom>
          <a:solidFill>
            <a:srgbClr val="0F1420"/>
          </a:solidFill>
          <a:ln w="12700">
            <a:solidFill>
              <a:srgbClr val="232B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24" name="Shape 21"/>
          <p:cNvSpPr/>
          <p:nvPr/>
        </p:nvSpPr>
        <p:spPr>
          <a:xfrm>
            <a:off x="4846320" y="3867912"/>
            <a:ext cx="310896" cy="310896"/>
          </a:xfrm>
          <a:prstGeom prst="roundRect">
            <a:avLst>
              <a:gd name="adj" fmla="val 20588"/>
            </a:avLst>
          </a:prstGeom>
          <a:solidFill>
            <a:srgbClr val="07231E"/>
          </a:solidFill>
          <a:ln w="12700">
            <a:solidFill>
              <a:srgbClr val="00E5B8"/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4846320" y="3831336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5BF5D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</a:t>
            </a:r>
            <a:endParaRPr lang="en-US" sz="1500" dirty="0"/>
          </a:p>
        </p:txBody>
      </p:sp>
      <p:sp>
        <p:nvSpPr>
          <p:cNvPr id="26" name="Text 23"/>
          <p:cNvSpPr/>
          <p:nvPr/>
        </p:nvSpPr>
        <p:spPr>
          <a:xfrm>
            <a:off x="5266944" y="3822192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EF2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Founding waitlist + EU entity</a:t>
            </a:r>
            <a:endParaRPr lang="en-US" sz="1300" dirty="0"/>
          </a:p>
        </p:txBody>
      </p:sp>
      <p:sp>
        <p:nvSpPr>
          <p:cNvPr id="27" name="Text 24"/>
          <p:cNvSpPr/>
          <p:nvPr/>
        </p:nvSpPr>
        <p:spPr>
          <a:xfrm>
            <a:off x="5266944" y="4087368"/>
            <a:ext cx="3200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95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Invite-only circle forming now. Vilkax UAB, Vilnius, GDPR and AI Act aligned.</a:t>
            </a:r>
            <a:endParaRPr lang="en-US" sz="9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0E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\Users\pablo\AppData\Local\Temp\claude\C--dev\d9c22c21-4c0a-4df2-a661-abf8ed319e50\scratchpad\deck\wolf-64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310896"/>
            <a:ext cx="237744" cy="237744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786384" y="310896"/>
            <a:ext cx="1828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300" kern="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VILKAX</a:t>
            </a:r>
            <a:endParaRPr lang="en-US" sz="1050" dirty="0"/>
          </a:p>
        </p:txBody>
      </p:sp>
      <p:sp>
        <p:nvSpPr>
          <p:cNvPr id="4" name="Text 1"/>
          <p:cNvSpPr/>
          <p:nvPr/>
        </p:nvSpPr>
        <p:spPr>
          <a:xfrm>
            <a:off x="7680960" y="310896"/>
            <a:ext cx="9601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spc="200" kern="0" dirty="0">
                <a:solidFill>
                  <a:srgbClr val="4853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502920" y="896112"/>
            <a:ext cx="8138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CB9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US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502920" y="1207008"/>
            <a:ext cx="81381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EEF2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Built by the people who fought </a:t>
            </a:r>
            <a:pPr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CB9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fraud from the inside.</a:t>
            </a:r>
            <a:endParaRPr lang="en-US" sz="3300" dirty="0"/>
          </a:p>
        </p:txBody>
      </p:sp>
      <p:sp>
        <p:nvSpPr>
          <p:cNvPr id="7" name="Text 4"/>
          <p:cNvSpPr/>
          <p:nvPr/>
        </p:nvSpPr>
        <p:spPr>
          <a:xfrm>
            <a:off x="502920" y="2057400"/>
            <a:ext cx="81381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35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team of engineers and finance, risk and fraud professionals who have spent years in chargebacks, transaction monitoring and crypto risk. We understand how fraud evolves, and how a victim actually thinks in the moment. Vilkax is the product we wished existed while working in fraud operations.</a:t>
            </a:r>
            <a:endParaRPr lang="en-US" sz="1350" dirty="0"/>
          </a:p>
        </p:txBody>
      </p:sp>
      <p:sp>
        <p:nvSpPr>
          <p:cNvPr id="8" name="Shape 5"/>
          <p:cNvSpPr/>
          <p:nvPr/>
        </p:nvSpPr>
        <p:spPr>
          <a:xfrm>
            <a:off x="502920" y="3291840"/>
            <a:ext cx="3977640" cy="960120"/>
          </a:xfrm>
          <a:prstGeom prst="roundRect">
            <a:avLst>
              <a:gd name="adj" fmla="val 8571"/>
            </a:avLst>
          </a:prstGeom>
          <a:solidFill>
            <a:srgbClr val="0F1420"/>
          </a:solidFill>
          <a:ln w="12700">
            <a:solidFill>
              <a:srgbClr val="232B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9" name="Text 6"/>
          <p:cNvSpPr/>
          <p:nvPr/>
        </p:nvSpPr>
        <p:spPr>
          <a:xfrm>
            <a:off x="704088" y="3456432"/>
            <a:ext cx="357530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EF2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Fraud-operations depth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704088" y="3749040"/>
            <a:ext cx="357530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Years inside chargebacks, transaction monitoring and crypto risk at scale.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4663440" y="3291840"/>
            <a:ext cx="3977640" cy="960120"/>
          </a:xfrm>
          <a:prstGeom prst="roundRect">
            <a:avLst>
              <a:gd name="adj" fmla="val 8571"/>
            </a:avLst>
          </a:prstGeom>
          <a:solidFill>
            <a:srgbClr val="0F1420"/>
          </a:solidFill>
          <a:ln w="12700">
            <a:solidFill>
              <a:srgbClr val="232B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12" name="Text 9"/>
          <p:cNvSpPr/>
          <p:nvPr/>
        </p:nvSpPr>
        <p:spPr>
          <a:xfrm>
            <a:off x="4864608" y="3456432"/>
            <a:ext cx="357530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EF2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Full-stack, in-house</a:t>
            </a:r>
            <a:endParaRPr lang="en-US" sz="1400" dirty="0"/>
          </a:p>
        </p:txBody>
      </p:sp>
      <p:sp>
        <p:nvSpPr>
          <p:cNvPr id="13" name="Text 10"/>
          <p:cNvSpPr/>
          <p:nvPr/>
        </p:nvSpPr>
        <p:spPr>
          <a:xfrm>
            <a:off x="4864608" y="3749040"/>
            <a:ext cx="357530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Consumer apps, native agents, an edge API and the ML behind every verdict.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A0E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\Users\pablo\AppData\Local\Temp\claude\C--dev\d9c22c21-4c0a-4df2-a661-abf8ed319e50\scratchpad\deck\wolf-64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310896"/>
            <a:ext cx="237744" cy="237744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786384" y="310896"/>
            <a:ext cx="1828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300" kern="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VILKAX</a:t>
            </a:r>
            <a:endParaRPr lang="en-US" sz="1050" dirty="0"/>
          </a:p>
        </p:txBody>
      </p:sp>
      <p:sp>
        <p:nvSpPr>
          <p:cNvPr id="4" name="Text 1"/>
          <p:cNvSpPr/>
          <p:nvPr/>
        </p:nvSpPr>
        <p:spPr>
          <a:xfrm>
            <a:off x="7680960" y="310896"/>
            <a:ext cx="9601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spc="200" kern="0" dirty="0">
                <a:solidFill>
                  <a:srgbClr val="4853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502920" y="896112"/>
            <a:ext cx="8138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86B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WHERE THE CAPITAL GOES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502920" y="1207008"/>
            <a:ext cx="81381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EEF2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Turn a built product </a:t>
            </a:r>
            <a:pPr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CB9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into measured adoption.</a:t>
            </a:r>
            <a:endParaRPr lang="en-US" sz="3300" dirty="0"/>
          </a:p>
        </p:txBody>
      </p:sp>
      <p:graphicFrame>
        <p:nvGraphicFramePr>
          <p:cNvPr id="7" name="Chart 0" descr=""/>
          <p:cNvGraphicFramePr/>
          <p:nvPr/>
        </p:nvGraphicFramePr>
        <p:xfrm>
          <a:off x="502920" y="2103120"/>
          <a:ext cx="3291840" cy="26517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8" name="Shape 4"/>
          <p:cNvSpPr/>
          <p:nvPr/>
        </p:nvSpPr>
        <p:spPr>
          <a:xfrm>
            <a:off x="4206240" y="2386584"/>
            <a:ext cx="146304" cy="146304"/>
          </a:xfrm>
          <a:prstGeom prst="ellipse">
            <a:avLst/>
          </a:prstGeom>
          <a:solidFill>
            <a:srgbClr val="CB95FF"/>
          </a:solidFill>
          <a:ln/>
        </p:spPr>
      </p:sp>
      <p:sp>
        <p:nvSpPr>
          <p:cNvPr id="9" name="Text 5"/>
          <p:cNvSpPr/>
          <p:nvPr/>
        </p:nvSpPr>
        <p:spPr>
          <a:xfrm>
            <a:off x="4480560" y="2331720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Consumer launch + growth</a:t>
            </a:r>
            <a:endParaRPr lang="en-US" sz="1300" dirty="0"/>
          </a:p>
        </p:txBody>
      </p:sp>
      <p:sp>
        <p:nvSpPr>
          <p:cNvPr id="10" name="Text 6"/>
          <p:cNvSpPr/>
          <p:nvPr/>
        </p:nvSpPr>
        <p:spPr>
          <a:xfrm>
            <a:off x="7772400" y="233172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CB9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40%</a:t>
            </a:r>
            <a:endParaRPr lang="en-US" sz="1400" dirty="0"/>
          </a:p>
        </p:txBody>
      </p:sp>
      <p:sp>
        <p:nvSpPr>
          <p:cNvPr id="11" name="Shape 7"/>
          <p:cNvSpPr/>
          <p:nvPr/>
        </p:nvSpPr>
        <p:spPr>
          <a:xfrm>
            <a:off x="4206240" y="2916936"/>
            <a:ext cx="146304" cy="146304"/>
          </a:xfrm>
          <a:prstGeom prst="ellipse">
            <a:avLst/>
          </a:prstGeom>
          <a:solidFill>
            <a:srgbClr val="86B4FF"/>
          </a:solidFill>
          <a:ln/>
        </p:spPr>
      </p:sp>
      <p:sp>
        <p:nvSpPr>
          <p:cNvPr id="12" name="Text 8"/>
          <p:cNvSpPr/>
          <p:nvPr/>
        </p:nvSpPr>
        <p:spPr>
          <a:xfrm>
            <a:off x="4480560" y="2862072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Engine, ML + data moat</a:t>
            </a:r>
            <a:endParaRPr lang="en-US" sz="1300" dirty="0"/>
          </a:p>
        </p:txBody>
      </p:sp>
      <p:sp>
        <p:nvSpPr>
          <p:cNvPr id="13" name="Text 9"/>
          <p:cNvSpPr/>
          <p:nvPr/>
        </p:nvSpPr>
        <p:spPr>
          <a:xfrm>
            <a:off x="7772400" y="2862072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86B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25%</a:t>
            </a:r>
            <a:endParaRPr lang="en-US" sz="1400" dirty="0"/>
          </a:p>
        </p:txBody>
      </p:sp>
      <p:sp>
        <p:nvSpPr>
          <p:cNvPr id="14" name="Shape 10"/>
          <p:cNvSpPr/>
          <p:nvPr/>
        </p:nvSpPr>
        <p:spPr>
          <a:xfrm>
            <a:off x="4206240" y="3447288"/>
            <a:ext cx="146304" cy="146304"/>
          </a:xfrm>
          <a:prstGeom prst="ellipse">
            <a:avLst/>
          </a:prstGeom>
          <a:solidFill>
            <a:srgbClr val="5BF5DA"/>
          </a:solidFill>
          <a:ln/>
        </p:spPr>
      </p:sp>
      <p:sp>
        <p:nvSpPr>
          <p:cNvPr id="15" name="Text 11"/>
          <p:cNvSpPr/>
          <p:nvPr/>
        </p:nvSpPr>
        <p:spPr>
          <a:xfrm>
            <a:off x="4480560" y="3392424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 + API partnerships</a:t>
            </a:r>
            <a:endParaRPr lang="en-US" sz="1300" dirty="0"/>
          </a:p>
        </p:txBody>
      </p:sp>
      <p:sp>
        <p:nvSpPr>
          <p:cNvPr id="16" name="Text 12"/>
          <p:cNvSpPr/>
          <p:nvPr/>
        </p:nvSpPr>
        <p:spPr>
          <a:xfrm>
            <a:off x="7772400" y="3392424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5BF5D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20%</a:t>
            </a:r>
            <a:endParaRPr lang="en-US" sz="1400" dirty="0"/>
          </a:p>
        </p:txBody>
      </p:sp>
      <p:sp>
        <p:nvSpPr>
          <p:cNvPr id="17" name="Shape 13"/>
          <p:cNvSpPr/>
          <p:nvPr/>
        </p:nvSpPr>
        <p:spPr>
          <a:xfrm>
            <a:off x="4206240" y="3977640"/>
            <a:ext cx="146304" cy="146304"/>
          </a:xfrm>
          <a:prstGeom prst="ellipse">
            <a:avLst/>
          </a:prstGeom>
          <a:solidFill>
            <a:srgbClr val="FF8A4C"/>
          </a:solidFill>
          <a:ln/>
        </p:spPr>
      </p:sp>
      <p:sp>
        <p:nvSpPr>
          <p:cNvPr id="18" name="Text 14"/>
          <p:cNvSpPr/>
          <p:nvPr/>
        </p:nvSpPr>
        <p:spPr>
          <a:xfrm>
            <a:off x="4480560" y="3922776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Compliance + certifications</a:t>
            </a:r>
            <a:endParaRPr lang="en-US" sz="1300" dirty="0"/>
          </a:p>
        </p:txBody>
      </p:sp>
      <p:sp>
        <p:nvSpPr>
          <p:cNvPr id="19" name="Text 15"/>
          <p:cNvSpPr/>
          <p:nvPr/>
        </p:nvSpPr>
        <p:spPr>
          <a:xfrm>
            <a:off x="7772400" y="3922776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FF8A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15%</a:t>
            </a:r>
            <a:endParaRPr lang="en-US" sz="1400" dirty="0"/>
          </a:p>
        </p:txBody>
      </p:sp>
      <p:sp>
        <p:nvSpPr>
          <p:cNvPr id="20" name="Text 16"/>
          <p:cNvSpPr/>
          <p:nvPr/>
        </p:nvSpPr>
        <p:spPr>
          <a:xfrm>
            <a:off x="4480560" y="4526280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4853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Indicative allocation, finalised with the round. Forward-looking estimates are not guarantees.</a:t>
            </a:r>
            <a:endParaRPr lang="en-US" sz="8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608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\Users\pablo\AppData\Local\Temp\claude\C--dev\d9c22c21-4c0a-4df2-a661-abf8ed319e50\scratchpad\deck\wolf-256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14800" y="777240"/>
            <a:ext cx="914400" cy="9144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182880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EEF2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Come see </a:t>
            </a:r>
            <a:pPr algn="ctr" indent="0" marL="0">
              <a:buNone/>
            </a:pPr>
            <a:r>
              <a:rPr lang="en-US" sz="4000" b="1" dirty="0">
                <a:solidFill>
                  <a:srgbClr val="CB9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product.</a:t>
            </a:r>
            <a:endParaRPr lang="en-US" sz="4000" dirty="0"/>
          </a:p>
        </p:txBody>
      </p:sp>
      <p:sp>
        <p:nvSpPr>
          <p:cNvPr id="4" name="Text 1"/>
          <p:cNvSpPr/>
          <p:nvPr/>
        </p:nvSpPr>
        <p:spPr>
          <a:xfrm>
            <a:off x="1371600" y="26974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5000"/>
              </a:lnSpc>
              <a:buNone/>
            </a:pPr>
            <a:r>
              <a:rPr lang="en-US" sz="140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strongest thing we can do is show you. Reach out for a live walkthrough of the engine, the consumer guardian and the Protect API.</a:t>
            </a:r>
            <a:endParaRPr lang="en-US" sz="1400" dirty="0"/>
          </a:p>
        </p:txBody>
      </p:sp>
      <p:sp>
        <p:nvSpPr>
          <p:cNvPr id="5" name="Shape 2"/>
          <p:cNvSpPr/>
          <p:nvPr/>
        </p:nvSpPr>
        <p:spPr>
          <a:xfrm>
            <a:off x="1097280" y="3749040"/>
            <a:ext cx="2133600" cy="457200"/>
          </a:xfrm>
          <a:prstGeom prst="roundRect">
            <a:avLst>
              <a:gd name="adj" fmla="val 20000"/>
            </a:avLst>
          </a:prstGeom>
          <a:solidFill>
            <a:srgbClr val="141A29"/>
          </a:solidFill>
          <a:ln w="12700">
            <a:solidFill>
              <a:srgbClr val="232B3D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1097280" y="3749040"/>
            <a:ext cx="2133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EEF2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vilkax.com/trust-layer</a:t>
            </a:r>
            <a:endParaRPr lang="en-US" sz="1100" dirty="0"/>
          </a:p>
        </p:txBody>
      </p:sp>
      <p:sp>
        <p:nvSpPr>
          <p:cNvPr id="7" name="Shape 4"/>
          <p:cNvSpPr/>
          <p:nvPr/>
        </p:nvSpPr>
        <p:spPr>
          <a:xfrm>
            <a:off x="3505200" y="3749040"/>
            <a:ext cx="2133600" cy="457200"/>
          </a:xfrm>
          <a:prstGeom prst="roundRect">
            <a:avLst>
              <a:gd name="adj" fmla="val 20000"/>
            </a:avLst>
          </a:prstGeom>
          <a:solidFill>
            <a:srgbClr val="141A29"/>
          </a:solidFill>
          <a:ln w="12700">
            <a:solidFill>
              <a:srgbClr val="232B3D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3505200" y="3749040"/>
            <a:ext cx="2133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EEF2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vilkax.com/business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5913120" y="3749040"/>
            <a:ext cx="2133600" cy="457200"/>
          </a:xfrm>
          <a:prstGeom prst="roundRect">
            <a:avLst>
              <a:gd name="adj" fmla="val 20000"/>
            </a:avLst>
          </a:prstGeom>
          <a:solidFill>
            <a:srgbClr val="141A29"/>
          </a:solidFill>
          <a:ln w="12700">
            <a:solidFill>
              <a:srgbClr val="232B3D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5913120" y="3749040"/>
            <a:ext cx="2133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EEF2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Vilkax UAB  ·  Vilnius  ·  EU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E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\Users\pablo\AppData\Local\Temp\claude\C--dev\d9c22c21-4c0a-4df2-a661-abf8ed319e50\scratchpad\deck\wolf-64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310896"/>
            <a:ext cx="237744" cy="237744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786384" y="310896"/>
            <a:ext cx="1828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300" kern="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VILKAX</a:t>
            </a:r>
            <a:endParaRPr lang="en-US" sz="1050" dirty="0"/>
          </a:p>
        </p:txBody>
      </p:sp>
      <p:sp>
        <p:nvSpPr>
          <p:cNvPr id="4" name="Text 1"/>
          <p:cNvSpPr/>
          <p:nvPr/>
        </p:nvSpPr>
        <p:spPr>
          <a:xfrm>
            <a:off x="7680960" y="310896"/>
            <a:ext cx="9601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spc="200" kern="0" dirty="0">
                <a:solidFill>
                  <a:srgbClr val="4853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502920" y="896112"/>
            <a:ext cx="8138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CB9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NOW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502920" y="1207008"/>
            <a:ext cx="81381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EEF2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made scams cheap, </a:t>
            </a:r>
            <a:pPr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CB9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fast and convincing.</a:t>
            </a:r>
            <a:endParaRPr lang="en-US" sz="3300" dirty="0"/>
          </a:p>
        </p:txBody>
      </p:sp>
      <p:sp>
        <p:nvSpPr>
          <p:cNvPr id="7" name="Text 4"/>
          <p:cNvSpPr/>
          <p:nvPr/>
        </p:nvSpPr>
        <p:spPr>
          <a:xfrm>
            <a:off x="502920" y="2057400"/>
            <a:ext cx="8138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Voice cloning, deepfakes and AI-written phishing turned a cottage industry into an industrial one, exactly as people run their financial lives from a phone. The loss curve is bending up.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502920" y="2834640"/>
            <a:ext cx="1897380" cy="1828800"/>
          </a:xfrm>
          <a:prstGeom prst="roundRect">
            <a:avLst>
              <a:gd name="adj" fmla="val 4500"/>
            </a:avLst>
          </a:prstGeom>
          <a:solidFill>
            <a:srgbClr val="141A29"/>
          </a:solidFill>
          <a:ln w="12700">
            <a:solidFill>
              <a:srgbClr val="232B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9" name="Text 6"/>
          <p:cNvSpPr/>
          <p:nvPr/>
        </p:nvSpPr>
        <p:spPr>
          <a:xfrm>
            <a:off x="667512" y="3035808"/>
            <a:ext cx="15681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$1.03T</a:t>
            </a:r>
            <a:endParaRPr lang="en-US" sz="3000" dirty="0"/>
          </a:p>
        </p:txBody>
      </p:sp>
      <p:sp>
        <p:nvSpPr>
          <p:cNvPr id="10" name="Text 7"/>
          <p:cNvSpPr/>
          <p:nvPr/>
        </p:nvSpPr>
        <p:spPr>
          <a:xfrm>
            <a:off x="667512" y="3611880"/>
            <a:ext cx="1568196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lost to scams worldwide in one year. Only ~4% is ever recovered.</a:t>
            </a:r>
            <a:endParaRPr lang="en-US" sz="1050" dirty="0"/>
          </a:p>
        </p:txBody>
      </p:sp>
      <p:sp>
        <p:nvSpPr>
          <p:cNvPr id="11" name="Text 8"/>
          <p:cNvSpPr/>
          <p:nvPr/>
        </p:nvSpPr>
        <p:spPr>
          <a:xfrm>
            <a:off x="667512" y="4370832"/>
            <a:ext cx="156819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100" kern="0" dirty="0">
                <a:solidFill>
                  <a:srgbClr val="4853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GASA + FEEDZAI, 2024</a:t>
            </a:r>
            <a:endParaRPr lang="en-US" sz="800" dirty="0"/>
          </a:p>
        </p:txBody>
      </p:sp>
      <p:sp>
        <p:nvSpPr>
          <p:cNvPr id="12" name="Shape 9"/>
          <p:cNvSpPr/>
          <p:nvPr/>
        </p:nvSpPr>
        <p:spPr>
          <a:xfrm>
            <a:off x="2583180" y="2834640"/>
            <a:ext cx="1897380" cy="1828800"/>
          </a:xfrm>
          <a:prstGeom prst="roundRect">
            <a:avLst>
              <a:gd name="adj" fmla="val 4500"/>
            </a:avLst>
          </a:prstGeom>
          <a:solidFill>
            <a:srgbClr val="141A29"/>
          </a:solidFill>
          <a:ln w="12700">
            <a:solidFill>
              <a:srgbClr val="232B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13" name="Text 10"/>
          <p:cNvSpPr/>
          <p:nvPr/>
        </p:nvSpPr>
        <p:spPr>
          <a:xfrm>
            <a:off x="2747772" y="3035808"/>
            <a:ext cx="15681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8A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+33%</a:t>
            </a:r>
            <a:endParaRPr lang="en-US" sz="3000" dirty="0"/>
          </a:p>
        </p:txBody>
      </p:sp>
      <p:sp>
        <p:nvSpPr>
          <p:cNvPr id="14" name="Text 11"/>
          <p:cNvSpPr/>
          <p:nvPr/>
        </p:nvSpPr>
        <p:spPr>
          <a:xfrm>
            <a:off x="2747772" y="3611880"/>
            <a:ext cx="1568196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jump in US internet-crime losses in a single year, to a record $16.6B.</a:t>
            </a:r>
            <a:endParaRPr lang="en-US" sz="1050" dirty="0"/>
          </a:p>
        </p:txBody>
      </p:sp>
      <p:sp>
        <p:nvSpPr>
          <p:cNvPr id="15" name="Text 12"/>
          <p:cNvSpPr/>
          <p:nvPr/>
        </p:nvSpPr>
        <p:spPr>
          <a:xfrm>
            <a:off x="2747772" y="4370832"/>
            <a:ext cx="156819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100" kern="0" dirty="0">
                <a:solidFill>
                  <a:srgbClr val="4853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FBI IC3, 2024</a:t>
            </a:r>
            <a:endParaRPr lang="en-US" sz="800" dirty="0"/>
          </a:p>
        </p:txBody>
      </p:sp>
      <p:sp>
        <p:nvSpPr>
          <p:cNvPr id="16" name="Shape 13"/>
          <p:cNvSpPr/>
          <p:nvPr/>
        </p:nvSpPr>
        <p:spPr>
          <a:xfrm>
            <a:off x="4663440" y="2834640"/>
            <a:ext cx="1897380" cy="1828800"/>
          </a:xfrm>
          <a:prstGeom prst="roundRect">
            <a:avLst>
              <a:gd name="adj" fmla="val 4500"/>
            </a:avLst>
          </a:prstGeom>
          <a:solidFill>
            <a:srgbClr val="141A29"/>
          </a:solidFill>
          <a:ln w="12700">
            <a:solidFill>
              <a:srgbClr val="232B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17" name="Text 14"/>
          <p:cNvSpPr/>
          <p:nvPr/>
        </p:nvSpPr>
        <p:spPr>
          <a:xfrm>
            <a:off x="4828032" y="3035808"/>
            <a:ext cx="15681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CB9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$40B</a:t>
            </a:r>
            <a:endParaRPr lang="en-US" sz="3000" dirty="0"/>
          </a:p>
        </p:txBody>
      </p:sp>
      <p:sp>
        <p:nvSpPr>
          <p:cNvPr id="18" name="Text 15"/>
          <p:cNvSpPr/>
          <p:nvPr/>
        </p:nvSpPr>
        <p:spPr>
          <a:xfrm>
            <a:off x="4828032" y="3611880"/>
            <a:ext cx="1568196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projected US gen-AI fraud losses by 2027, from $12.3B in 2023.</a:t>
            </a:r>
            <a:endParaRPr lang="en-US" sz="1050" dirty="0"/>
          </a:p>
        </p:txBody>
      </p:sp>
      <p:sp>
        <p:nvSpPr>
          <p:cNvPr id="19" name="Text 16"/>
          <p:cNvSpPr/>
          <p:nvPr/>
        </p:nvSpPr>
        <p:spPr>
          <a:xfrm>
            <a:off x="4828032" y="4370832"/>
            <a:ext cx="156819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100" kern="0" dirty="0">
                <a:solidFill>
                  <a:srgbClr val="4853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DELOITTE, 2024</a:t>
            </a:r>
            <a:endParaRPr lang="en-US" sz="800" dirty="0"/>
          </a:p>
        </p:txBody>
      </p:sp>
      <p:sp>
        <p:nvSpPr>
          <p:cNvPr id="20" name="Shape 17"/>
          <p:cNvSpPr/>
          <p:nvPr/>
        </p:nvSpPr>
        <p:spPr>
          <a:xfrm>
            <a:off x="6743700" y="2834640"/>
            <a:ext cx="1897380" cy="1828800"/>
          </a:xfrm>
          <a:prstGeom prst="roundRect">
            <a:avLst>
              <a:gd name="adj" fmla="val 4500"/>
            </a:avLst>
          </a:prstGeom>
          <a:solidFill>
            <a:srgbClr val="141A29"/>
          </a:solidFill>
          <a:ln w="12700">
            <a:solidFill>
              <a:srgbClr val="232B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21" name="Text 18"/>
          <p:cNvSpPr/>
          <p:nvPr/>
        </p:nvSpPr>
        <p:spPr>
          <a:xfrm>
            <a:off x="6908292" y="3035808"/>
            <a:ext cx="15681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86B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$12.5B</a:t>
            </a:r>
            <a:endParaRPr lang="en-US" sz="3000" dirty="0"/>
          </a:p>
        </p:txBody>
      </p:sp>
      <p:sp>
        <p:nvSpPr>
          <p:cNvPr id="22" name="Text 19"/>
          <p:cNvSpPr/>
          <p:nvPr/>
        </p:nvSpPr>
        <p:spPr>
          <a:xfrm>
            <a:off x="6908292" y="3611880"/>
            <a:ext cx="1568196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reported US consumer fraud in 2024, up 25% year on year.</a:t>
            </a:r>
            <a:endParaRPr lang="en-US" sz="1050" dirty="0"/>
          </a:p>
        </p:txBody>
      </p:sp>
      <p:sp>
        <p:nvSpPr>
          <p:cNvPr id="23" name="Text 20"/>
          <p:cNvSpPr/>
          <p:nvPr/>
        </p:nvSpPr>
        <p:spPr>
          <a:xfrm>
            <a:off x="6908292" y="4370832"/>
            <a:ext cx="156819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100" kern="0" dirty="0">
                <a:solidFill>
                  <a:srgbClr val="4853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FTC, 2024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E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\Users\pablo\AppData\Local\Temp\claude\C--dev\d9c22c21-4c0a-4df2-a661-abf8ed319e50\scratchpad\deck\wolf-64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310896"/>
            <a:ext cx="237744" cy="237744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786384" y="310896"/>
            <a:ext cx="1828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300" kern="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VILKAX</a:t>
            </a:r>
            <a:endParaRPr lang="en-US" sz="1050" dirty="0"/>
          </a:p>
        </p:txBody>
      </p:sp>
      <p:sp>
        <p:nvSpPr>
          <p:cNvPr id="4" name="Text 1"/>
          <p:cNvSpPr/>
          <p:nvPr/>
        </p:nvSpPr>
        <p:spPr>
          <a:xfrm>
            <a:off x="7680960" y="310896"/>
            <a:ext cx="9601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spc="200" kern="0" dirty="0">
                <a:solidFill>
                  <a:srgbClr val="4853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502920" y="896112"/>
            <a:ext cx="8138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BF5D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INSIGHT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502920" y="1207008"/>
            <a:ext cx="81381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EEF2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Everyone protects the device. </a:t>
            </a:r>
            <a:pPr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CB9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Nobody protects the human.</a:t>
            </a:r>
            <a:endParaRPr lang="en-US" sz="3300" dirty="0"/>
          </a:p>
        </p:txBody>
      </p:sp>
      <p:sp>
        <p:nvSpPr>
          <p:cNvPr id="7" name="Text 4"/>
          <p:cNvSpPr/>
          <p:nvPr/>
        </p:nvSpPr>
        <p:spPr>
          <a:xfrm>
            <a:off x="502920" y="2011680"/>
            <a:ext cx="8138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money is lost the moment a person is manipulated into acting against their own interest. That moment is the only thing Vilkax is built to protect.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502920" y="2697480"/>
            <a:ext cx="3977640" cy="457200"/>
          </a:xfrm>
          <a:prstGeom prst="roundRect">
            <a:avLst>
              <a:gd name="adj" fmla="val 18000"/>
            </a:avLst>
          </a:prstGeom>
          <a:solidFill>
            <a:srgbClr val="0F1420"/>
          </a:solidFill>
          <a:ln w="12700">
            <a:solidFill>
              <a:srgbClr val="232B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9" name="Text 6"/>
          <p:cNvSpPr/>
          <p:nvPr/>
        </p:nvSpPr>
        <p:spPr>
          <a:xfrm>
            <a:off x="685800" y="269748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6773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ANTIVIRUS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2788920" y="2697480"/>
            <a:ext cx="1508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protects your files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663440" y="2697480"/>
            <a:ext cx="3977640" cy="457200"/>
          </a:xfrm>
          <a:prstGeom prst="roundRect">
            <a:avLst>
              <a:gd name="adj" fmla="val 18000"/>
            </a:avLst>
          </a:prstGeom>
          <a:solidFill>
            <a:srgbClr val="0F1420"/>
          </a:solidFill>
          <a:ln w="12700">
            <a:solidFill>
              <a:srgbClr val="232B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12" name="Text 9"/>
          <p:cNvSpPr/>
          <p:nvPr/>
        </p:nvSpPr>
        <p:spPr>
          <a:xfrm>
            <a:off x="4846320" y="269748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6773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PASSWORD MANAGERS</a:t>
            </a:r>
            <a:endParaRPr lang="en-US" sz="1000" dirty="0"/>
          </a:p>
        </p:txBody>
      </p:sp>
      <p:sp>
        <p:nvSpPr>
          <p:cNvPr id="13" name="Text 10"/>
          <p:cNvSpPr/>
          <p:nvPr/>
        </p:nvSpPr>
        <p:spPr>
          <a:xfrm>
            <a:off x="6949440" y="2697480"/>
            <a:ext cx="1508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protect your passwords</a:t>
            </a:r>
            <a:endParaRPr lang="en-US" sz="1200" dirty="0"/>
          </a:p>
        </p:txBody>
      </p:sp>
      <p:sp>
        <p:nvSpPr>
          <p:cNvPr id="14" name="Shape 11"/>
          <p:cNvSpPr/>
          <p:nvPr/>
        </p:nvSpPr>
        <p:spPr>
          <a:xfrm>
            <a:off x="502920" y="3264408"/>
            <a:ext cx="3977640" cy="457200"/>
          </a:xfrm>
          <a:prstGeom prst="roundRect">
            <a:avLst>
              <a:gd name="adj" fmla="val 18000"/>
            </a:avLst>
          </a:prstGeom>
          <a:solidFill>
            <a:srgbClr val="0F1420"/>
          </a:solidFill>
          <a:ln w="12700">
            <a:solidFill>
              <a:srgbClr val="232B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15" name="Text 12"/>
          <p:cNvSpPr/>
          <p:nvPr/>
        </p:nvSpPr>
        <p:spPr>
          <a:xfrm>
            <a:off x="685800" y="3264408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6773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BANKS</a:t>
            </a:r>
            <a:endParaRPr lang="en-US" sz="1000" dirty="0"/>
          </a:p>
        </p:txBody>
      </p:sp>
      <p:sp>
        <p:nvSpPr>
          <p:cNvPr id="16" name="Text 13"/>
          <p:cNvSpPr/>
          <p:nvPr/>
        </p:nvSpPr>
        <p:spPr>
          <a:xfrm>
            <a:off x="2788920" y="3264408"/>
            <a:ext cx="1508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protect your account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4663440" y="3264408"/>
            <a:ext cx="3977640" cy="457200"/>
          </a:xfrm>
          <a:prstGeom prst="roundRect">
            <a:avLst>
              <a:gd name="adj" fmla="val 18000"/>
            </a:avLst>
          </a:prstGeom>
          <a:solidFill>
            <a:srgbClr val="0F1420"/>
          </a:solidFill>
          <a:ln w="12700">
            <a:solidFill>
              <a:srgbClr val="232B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18" name="Text 15"/>
          <p:cNvSpPr/>
          <p:nvPr/>
        </p:nvSpPr>
        <p:spPr>
          <a:xfrm>
            <a:off x="4846320" y="3264408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6773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FIREWALLS</a:t>
            </a:r>
            <a:endParaRPr lang="en-US" sz="1000" dirty="0"/>
          </a:p>
        </p:txBody>
      </p:sp>
      <p:sp>
        <p:nvSpPr>
          <p:cNvPr id="19" name="Text 16"/>
          <p:cNvSpPr/>
          <p:nvPr/>
        </p:nvSpPr>
        <p:spPr>
          <a:xfrm>
            <a:off x="6949440" y="3264408"/>
            <a:ext cx="1508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protect the network</a:t>
            </a:r>
            <a:endParaRPr lang="en-US" sz="1200" dirty="0"/>
          </a:p>
        </p:txBody>
      </p:sp>
      <p:sp>
        <p:nvSpPr>
          <p:cNvPr id="20" name="Shape 17"/>
          <p:cNvSpPr/>
          <p:nvPr/>
        </p:nvSpPr>
        <p:spPr>
          <a:xfrm>
            <a:off x="502920" y="3831336"/>
            <a:ext cx="8138160" cy="566928"/>
          </a:xfrm>
          <a:prstGeom prst="roundRect">
            <a:avLst>
              <a:gd name="adj" fmla="val 16129"/>
            </a:avLst>
          </a:prstGeom>
          <a:solidFill>
            <a:srgbClr val="17102A"/>
          </a:solidFill>
          <a:ln w="12700">
            <a:solidFill>
              <a:srgbClr val="B14CFF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21" name="Text 18"/>
          <p:cNvSpPr/>
          <p:nvPr/>
        </p:nvSpPr>
        <p:spPr>
          <a:xfrm>
            <a:off x="685800" y="3831336"/>
            <a:ext cx="21031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CB9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VILKAX</a:t>
            </a:r>
            <a:endParaRPr lang="en-US" sz="1100" dirty="0"/>
          </a:p>
        </p:txBody>
      </p:sp>
      <p:sp>
        <p:nvSpPr>
          <p:cNvPr id="22" name="Text 19"/>
          <p:cNvSpPr/>
          <p:nvPr/>
        </p:nvSpPr>
        <p:spPr>
          <a:xfrm>
            <a:off x="2788920" y="3831336"/>
            <a:ext cx="56692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EF2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protects the human, in the moment the decision is made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0E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\Users\pablo\AppData\Local\Temp\claude\C--dev\d9c22c21-4c0a-4df2-a661-abf8ed319e50\scratchpad\deck\wolf-64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310896"/>
            <a:ext cx="237744" cy="237744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786384" y="310896"/>
            <a:ext cx="1828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300" kern="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VILKAX</a:t>
            </a:r>
            <a:endParaRPr lang="en-US" sz="1050" dirty="0"/>
          </a:p>
        </p:txBody>
      </p:sp>
      <p:sp>
        <p:nvSpPr>
          <p:cNvPr id="4" name="Text 1"/>
          <p:cNvSpPr/>
          <p:nvPr/>
        </p:nvSpPr>
        <p:spPr>
          <a:xfrm>
            <a:off x="7680960" y="310896"/>
            <a:ext cx="9601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spc="200" kern="0" dirty="0">
                <a:solidFill>
                  <a:srgbClr val="4853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502920" y="896112"/>
            <a:ext cx="8138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86B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PRODUCT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502920" y="1207008"/>
            <a:ext cx="81381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EEF2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engine. </a:t>
            </a:r>
            <a:pPr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CB9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Two ways in.</a:t>
            </a:r>
            <a:endParaRPr lang="en-US" sz="3300" dirty="0"/>
          </a:p>
        </p:txBody>
      </p:sp>
      <p:sp>
        <p:nvSpPr>
          <p:cNvPr id="7" name="Text 4"/>
          <p:cNvSpPr/>
          <p:nvPr/>
        </p:nvSpPr>
        <p:spPr>
          <a:xfrm>
            <a:off x="502920" y="2011680"/>
            <a:ext cx="8138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just an app. Vilkax is trust infrastructure: one behavioural risk engine, exposed as a consumer guardian and as a Protect API. A product, built and in QA across web, desktop and mobile.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502920" y="2788920"/>
            <a:ext cx="3977640" cy="1783080"/>
          </a:xfrm>
          <a:prstGeom prst="roundRect">
            <a:avLst>
              <a:gd name="adj" fmla="val 4615"/>
            </a:avLst>
          </a:prstGeom>
          <a:solidFill>
            <a:srgbClr val="17102A"/>
          </a:solidFill>
          <a:ln w="12700">
            <a:solidFill>
              <a:srgbClr val="232B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731520" y="3044952"/>
            <a:ext cx="384048" cy="384048"/>
          </a:xfrm>
          <a:prstGeom prst="roundRect">
            <a:avLst>
              <a:gd name="adj" fmla="val 19048"/>
            </a:avLst>
          </a:prstGeom>
          <a:solidFill>
            <a:srgbClr val="000000"/>
          </a:solidFill>
          <a:ln w="12700">
            <a:solidFill>
              <a:srgbClr val="B14CFF"/>
            </a:solidFill>
            <a:prstDash val="solid"/>
          </a:ln>
        </p:spPr>
      </p:sp>
      <p:sp>
        <p:nvSpPr>
          <p:cNvPr id="10" name="Shape 7"/>
          <p:cNvSpPr/>
          <p:nvPr/>
        </p:nvSpPr>
        <p:spPr>
          <a:xfrm>
            <a:off x="859536" y="3172968"/>
            <a:ext cx="128016" cy="128016"/>
          </a:xfrm>
          <a:prstGeom prst="ellipse">
            <a:avLst/>
          </a:prstGeom>
          <a:solidFill>
            <a:srgbClr val="B14CFF"/>
          </a:solidFill>
          <a:ln/>
        </p:spPr>
      </p:sp>
      <p:sp>
        <p:nvSpPr>
          <p:cNvPr id="11" name="Text 8"/>
          <p:cNvSpPr/>
          <p:nvPr/>
        </p:nvSpPr>
        <p:spPr>
          <a:xfrm>
            <a:off x="1280160" y="3044952"/>
            <a:ext cx="3063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EF2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people</a:t>
            </a:r>
            <a:endParaRPr lang="en-US" sz="1700" dirty="0"/>
          </a:p>
        </p:txBody>
      </p:sp>
      <p:sp>
        <p:nvSpPr>
          <p:cNvPr id="12" name="Text 9"/>
          <p:cNvSpPr/>
          <p:nvPr/>
        </p:nvSpPr>
        <p:spPr>
          <a:xfrm>
            <a:off x="758952" y="3657600"/>
            <a:ext cx="3465576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own AI guardian for scams, fraud and dangerous real-world moments. One subscription protects the whole household. Premium subscription, EUR 5 to 10 per month.</a:t>
            </a:r>
            <a:endParaRPr lang="en-US" sz="1200" dirty="0"/>
          </a:p>
        </p:txBody>
      </p:sp>
      <p:sp>
        <p:nvSpPr>
          <p:cNvPr id="13" name="Shape 10"/>
          <p:cNvSpPr/>
          <p:nvPr/>
        </p:nvSpPr>
        <p:spPr>
          <a:xfrm>
            <a:off x="4663440" y="2788920"/>
            <a:ext cx="3977640" cy="1783080"/>
          </a:xfrm>
          <a:prstGeom prst="roundRect">
            <a:avLst>
              <a:gd name="adj" fmla="val 4615"/>
            </a:avLst>
          </a:prstGeom>
          <a:solidFill>
            <a:srgbClr val="0E1730"/>
          </a:solidFill>
          <a:ln w="12700">
            <a:solidFill>
              <a:srgbClr val="232B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4892040" y="3044952"/>
            <a:ext cx="384048" cy="384048"/>
          </a:xfrm>
          <a:prstGeom prst="roundRect">
            <a:avLst>
              <a:gd name="adj" fmla="val 19048"/>
            </a:avLst>
          </a:prstGeom>
          <a:solidFill>
            <a:srgbClr val="000000"/>
          </a:solidFill>
          <a:ln w="12700">
            <a:solidFill>
              <a:srgbClr val="4C8CFF"/>
            </a:solidFill>
            <a:prstDash val="solid"/>
          </a:ln>
        </p:spPr>
      </p:sp>
      <p:sp>
        <p:nvSpPr>
          <p:cNvPr id="15" name="Shape 12"/>
          <p:cNvSpPr/>
          <p:nvPr/>
        </p:nvSpPr>
        <p:spPr>
          <a:xfrm>
            <a:off x="5020056" y="3172968"/>
            <a:ext cx="128016" cy="128016"/>
          </a:xfrm>
          <a:prstGeom prst="ellipse">
            <a:avLst/>
          </a:prstGeom>
          <a:solidFill>
            <a:srgbClr val="4C8CFF"/>
          </a:solidFill>
          <a:ln/>
        </p:spPr>
      </p:sp>
      <p:sp>
        <p:nvSpPr>
          <p:cNvPr id="16" name="Text 13"/>
          <p:cNvSpPr/>
          <p:nvPr/>
        </p:nvSpPr>
        <p:spPr>
          <a:xfrm>
            <a:off x="5440680" y="3044952"/>
            <a:ext cx="3063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EF2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institutions</a:t>
            </a:r>
            <a:endParaRPr lang="en-US" sz="1700" dirty="0"/>
          </a:p>
        </p:txBody>
      </p:sp>
      <p:sp>
        <p:nvSpPr>
          <p:cNvPr id="17" name="Text 14"/>
          <p:cNvSpPr/>
          <p:nvPr/>
        </p:nvSpPr>
        <p:spPr>
          <a:xfrm>
            <a:off x="4919472" y="3657600"/>
            <a:ext cx="3465576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same engine as a usage-metered Protect API and team console. Banks, fintech, crypto, insurers and telecoms score any risk decision. From EUR 149 per month, pay per call.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0E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\Users\pablo\AppData\Local\Temp\claude\C--dev\d9c22c21-4c0a-4df2-a661-abf8ed319e50\scratchpad\deck\wolf-64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310896"/>
            <a:ext cx="237744" cy="237744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786384" y="310896"/>
            <a:ext cx="1828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300" kern="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VILKAX</a:t>
            </a:r>
            <a:endParaRPr lang="en-US" sz="1050" dirty="0"/>
          </a:p>
        </p:txBody>
      </p:sp>
      <p:sp>
        <p:nvSpPr>
          <p:cNvPr id="4" name="Text 1"/>
          <p:cNvSpPr/>
          <p:nvPr/>
        </p:nvSpPr>
        <p:spPr>
          <a:xfrm>
            <a:off x="7680960" y="310896"/>
            <a:ext cx="9601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spc="200" kern="0" dirty="0">
                <a:solidFill>
                  <a:srgbClr val="4853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502920" y="896112"/>
            <a:ext cx="8138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CB9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PLATFORM, MANY GUARDIANS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502920" y="1207008"/>
            <a:ext cx="81381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EEF2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a feature list. </a:t>
            </a:r>
            <a:pPr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CB9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stack of guardians.</a:t>
            </a:r>
            <a:endParaRPr lang="en-US" sz="3300" dirty="0"/>
          </a:p>
        </p:txBody>
      </p:sp>
      <p:sp>
        <p:nvSpPr>
          <p:cNvPr id="7" name="Shape 4"/>
          <p:cNvSpPr/>
          <p:nvPr/>
        </p:nvSpPr>
        <p:spPr>
          <a:xfrm>
            <a:off x="502920" y="2148840"/>
            <a:ext cx="1897380" cy="1417320"/>
          </a:xfrm>
          <a:prstGeom prst="roundRect">
            <a:avLst>
              <a:gd name="adj" fmla="val 5806"/>
            </a:avLst>
          </a:prstGeom>
          <a:solidFill>
            <a:srgbClr val="141A29"/>
          </a:solidFill>
          <a:ln w="12700">
            <a:solidFill>
              <a:srgbClr val="232B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8" name="Shape 5"/>
          <p:cNvSpPr/>
          <p:nvPr/>
        </p:nvSpPr>
        <p:spPr>
          <a:xfrm>
            <a:off x="685800" y="2350008"/>
            <a:ext cx="384048" cy="384048"/>
          </a:xfrm>
          <a:prstGeom prst="roundRect">
            <a:avLst>
              <a:gd name="adj" fmla="val 19048"/>
            </a:avLst>
          </a:prstGeom>
          <a:solidFill>
            <a:srgbClr val="000000"/>
          </a:solidFill>
          <a:ln w="12700">
            <a:solidFill>
              <a:srgbClr val="B14CFF"/>
            </a:solidFill>
            <a:prstDash val="solid"/>
          </a:ln>
        </p:spPr>
      </p:sp>
      <p:sp>
        <p:nvSpPr>
          <p:cNvPr id="9" name="Shape 6"/>
          <p:cNvSpPr/>
          <p:nvPr/>
        </p:nvSpPr>
        <p:spPr>
          <a:xfrm>
            <a:off x="813816" y="2478024"/>
            <a:ext cx="128016" cy="128016"/>
          </a:xfrm>
          <a:prstGeom prst="ellipse">
            <a:avLst/>
          </a:prstGeom>
          <a:solidFill>
            <a:srgbClr val="B14CFF"/>
          </a:solidFill>
          <a:ln/>
        </p:spPr>
      </p:sp>
      <p:sp>
        <p:nvSpPr>
          <p:cNvPr id="10" name="Text 7"/>
          <p:cNvSpPr/>
          <p:nvPr/>
        </p:nvSpPr>
        <p:spPr>
          <a:xfrm>
            <a:off x="685800" y="2807208"/>
            <a:ext cx="15316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EEF2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Scam Shield</a:t>
            </a:r>
            <a:endParaRPr lang="en-US" sz="1250" dirty="0"/>
          </a:p>
        </p:txBody>
      </p:sp>
      <p:sp>
        <p:nvSpPr>
          <p:cNvPr id="11" name="Text 8"/>
          <p:cNvSpPr/>
          <p:nvPr/>
        </p:nvSpPr>
        <p:spPr>
          <a:xfrm>
            <a:off x="685800" y="3063240"/>
            <a:ext cx="15316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spc="100" kern="0" dirty="0">
                <a:solidFill>
                  <a:srgbClr val="6773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</a:t>
            </a:r>
            <a:endParaRPr lang="en-US" sz="750" dirty="0"/>
          </a:p>
        </p:txBody>
      </p:sp>
      <p:sp>
        <p:nvSpPr>
          <p:cNvPr id="12" name="Text 9"/>
          <p:cNvSpPr/>
          <p:nvPr/>
        </p:nvSpPr>
        <p:spPr>
          <a:xfrm>
            <a:off x="685800" y="3227832"/>
            <a:ext cx="15316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95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Scam, phishing and fraud across SMS, links, email and calls.</a:t>
            </a:r>
            <a:endParaRPr lang="en-US" sz="950" dirty="0"/>
          </a:p>
        </p:txBody>
      </p:sp>
      <p:sp>
        <p:nvSpPr>
          <p:cNvPr id="13" name="Shape 10"/>
          <p:cNvSpPr/>
          <p:nvPr/>
        </p:nvSpPr>
        <p:spPr>
          <a:xfrm>
            <a:off x="2583180" y="2148840"/>
            <a:ext cx="1897380" cy="1417320"/>
          </a:xfrm>
          <a:prstGeom prst="roundRect">
            <a:avLst>
              <a:gd name="adj" fmla="val 5806"/>
            </a:avLst>
          </a:prstGeom>
          <a:solidFill>
            <a:srgbClr val="141A29"/>
          </a:solidFill>
          <a:ln w="12700">
            <a:solidFill>
              <a:srgbClr val="232B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2766060" y="2350008"/>
            <a:ext cx="384048" cy="384048"/>
          </a:xfrm>
          <a:prstGeom prst="roundRect">
            <a:avLst>
              <a:gd name="adj" fmla="val 19048"/>
            </a:avLst>
          </a:prstGeom>
          <a:solidFill>
            <a:srgbClr val="000000"/>
          </a:solidFill>
          <a:ln w="12700">
            <a:solidFill>
              <a:srgbClr val="4C8CFF"/>
            </a:solidFill>
            <a:prstDash val="solid"/>
          </a:ln>
        </p:spPr>
      </p:sp>
      <p:sp>
        <p:nvSpPr>
          <p:cNvPr id="15" name="Shape 12"/>
          <p:cNvSpPr/>
          <p:nvPr/>
        </p:nvSpPr>
        <p:spPr>
          <a:xfrm>
            <a:off x="2894076" y="2478024"/>
            <a:ext cx="128016" cy="128016"/>
          </a:xfrm>
          <a:prstGeom prst="ellipse">
            <a:avLst/>
          </a:prstGeom>
          <a:solidFill>
            <a:srgbClr val="4C8CFF"/>
          </a:solidFill>
          <a:ln/>
        </p:spPr>
      </p:sp>
      <p:sp>
        <p:nvSpPr>
          <p:cNvPr id="16" name="Text 13"/>
          <p:cNvSpPr/>
          <p:nvPr/>
        </p:nvSpPr>
        <p:spPr>
          <a:xfrm>
            <a:off x="2766060" y="2807208"/>
            <a:ext cx="15316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EEF2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Transaction Guardian</a:t>
            </a:r>
            <a:endParaRPr lang="en-US" sz="1250" dirty="0"/>
          </a:p>
        </p:txBody>
      </p:sp>
      <p:sp>
        <p:nvSpPr>
          <p:cNvPr id="17" name="Text 14"/>
          <p:cNvSpPr/>
          <p:nvPr/>
        </p:nvSpPr>
        <p:spPr>
          <a:xfrm>
            <a:off x="2766060" y="3063240"/>
            <a:ext cx="15316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spc="100" kern="0" dirty="0">
                <a:solidFill>
                  <a:srgbClr val="6773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FINANCIAL</a:t>
            </a:r>
            <a:endParaRPr lang="en-US" sz="750" dirty="0"/>
          </a:p>
        </p:txBody>
      </p:sp>
      <p:sp>
        <p:nvSpPr>
          <p:cNvPr id="18" name="Text 15"/>
          <p:cNvSpPr/>
          <p:nvPr/>
        </p:nvSpPr>
        <p:spPr>
          <a:xfrm>
            <a:off x="2766060" y="3227832"/>
            <a:ext cx="15316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95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Reads a payment's intent and steps in before money moves.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4663440" y="2148840"/>
            <a:ext cx="1897380" cy="1417320"/>
          </a:xfrm>
          <a:prstGeom prst="roundRect">
            <a:avLst>
              <a:gd name="adj" fmla="val 5806"/>
            </a:avLst>
          </a:prstGeom>
          <a:solidFill>
            <a:srgbClr val="141A29"/>
          </a:solidFill>
          <a:ln w="12700">
            <a:solidFill>
              <a:srgbClr val="232B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20" name="Shape 17"/>
          <p:cNvSpPr/>
          <p:nvPr/>
        </p:nvSpPr>
        <p:spPr>
          <a:xfrm>
            <a:off x="4846320" y="2350008"/>
            <a:ext cx="384048" cy="384048"/>
          </a:xfrm>
          <a:prstGeom prst="roundRect">
            <a:avLst>
              <a:gd name="adj" fmla="val 19048"/>
            </a:avLst>
          </a:prstGeom>
          <a:solidFill>
            <a:srgbClr val="000000"/>
          </a:solidFill>
          <a:ln w="12700">
            <a:solidFill>
              <a:srgbClr val="B14CFF"/>
            </a:solidFill>
            <a:prstDash val="solid"/>
          </a:ln>
        </p:spPr>
      </p:sp>
      <p:sp>
        <p:nvSpPr>
          <p:cNvPr id="21" name="Shape 18"/>
          <p:cNvSpPr/>
          <p:nvPr/>
        </p:nvSpPr>
        <p:spPr>
          <a:xfrm>
            <a:off x="4974336" y="2478024"/>
            <a:ext cx="128016" cy="128016"/>
          </a:xfrm>
          <a:prstGeom prst="ellipse">
            <a:avLst/>
          </a:prstGeom>
          <a:solidFill>
            <a:srgbClr val="B14CFF"/>
          </a:solidFill>
          <a:ln/>
        </p:spPr>
      </p:sp>
      <p:sp>
        <p:nvSpPr>
          <p:cNvPr id="22" name="Text 19"/>
          <p:cNvSpPr/>
          <p:nvPr/>
        </p:nvSpPr>
        <p:spPr>
          <a:xfrm>
            <a:off x="4846320" y="2807208"/>
            <a:ext cx="15316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EEF2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Crypto Guardian</a:t>
            </a:r>
            <a:endParaRPr lang="en-US" sz="1250" dirty="0"/>
          </a:p>
        </p:txBody>
      </p:sp>
      <p:sp>
        <p:nvSpPr>
          <p:cNvPr id="23" name="Text 20"/>
          <p:cNvSpPr/>
          <p:nvPr/>
        </p:nvSpPr>
        <p:spPr>
          <a:xfrm>
            <a:off x="4846320" y="3063240"/>
            <a:ext cx="15316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spc="100" kern="0" dirty="0">
                <a:solidFill>
                  <a:srgbClr val="6773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ON-CHAIN</a:t>
            </a:r>
            <a:endParaRPr lang="en-US" sz="750" dirty="0"/>
          </a:p>
        </p:txBody>
      </p:sp>
      <p:sp>
        <p:nvSpPr>
          <p:cNvPr id="24" name="Text 21"/>
          <p:cNvSpPr/>
          <p:nvPr/>
        </p:nvSpPr>
        <p:spPr>
          <a:xfrm>
            <a:off x="4846320" y="3227832"/>
            <a:ext cx="15316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95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KYT screening for wallets and counterparties before you sign.</a:t>
            </a:r>
            <a:endParaRPr lang="en-US" sz="950" dirty="0"/>
          </a:p>
        </p:txBody>
      </p:sp>
      <p:sp>
        <p:nvSpPr>
          <p:cNvPr id="25" name="Shape 22"/>
          <p:cNvSpPr/>
          <p:nvPr/>
        </p:nvSpPr>
        <p:spPr>
          <a:xfrm>
            <a:off x="6743700" y="2148840"/>
            <a:ext cx="1897380" cy="1417320"/>
          </a:xfrm>
          <a:prstGeom prst="roundRect">
            <a:avLst>
              <a:gd name="adj" fmla="val 5806"/>
            </a:avLst>
          </a:prstGeom>
          <a:solidFill>
            <a:srgbClr val="141A29"/>
          </a:solidFill>
          <a:ln w="12700">
            <a:solidFill>
              <a:srgbClr val="232B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26" name="Shape 23"/>
          <p:cNvSpPr/>
          <p:nvPr/>
        </p:nvSpPr>
        <p:spPr>
          <a:xfrm>
            <a:off x="6926580" y="2350008"/>
            <a:ext cx="384048" cy="384048"/>
          </a:xfrm>
          <a:prstGeom prst="roundRect">
            <a:avLst>
              <a:gd name="adj" fmla="val 19048"/>
            </a:avLst>
          </a:prstGeom>
          <a:solidFill>
            <a:srgbClr val="000000"/>
          </a:solidFill>
          <a:ln w="12700">
            <a:solidFill>
              <a:srgbClr val="00E5B8"/>
            </a:solidFill>
            <a:prstDash val="solid"/>
          </a:ln>
        </p:spPr>
      </p:sp>
      <p:sp>
        <p:nvSpPr>
          <p:cNvPr id="27" name="Shape 24"/>
          <p:cNvSpPr/>
          <p:nvPr/>
        </p:nvSpPr>
        <p:spPr>
          <a:xfrm>
            <a:off x="7054596" y="2478024"/>
            <a:ext cx="128016" cy="128016"/>
          </a:xfrm>
          <a:prstGeom prst="ellipse">
            <a:avLst/>
          </a:prstGeom>
          <a:solidFill>
            <a:srgbClr val="00E5B8"/>
          </a:solidFill>
          <a:ln/>
        </p:spPr>
      </p:sp>
      <p:sp>
        <p:nvSpPr>
          <p:cNvPr id="28" name="Text 25"/>
          <p:cNvSpPr/>
          <p:nvPr/>
        </p:nvSpPr>
        <p:spPr>
          <a:xfrm>
            <a:off x="6926580" y="2807208"/>
            <a:ext cx="15316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EEF2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Family + Emergency</a:t>
            </a:r>
            <a:endParaRPr lang="en-US" sz="1250" dirty="0"/>
          </a:p>
        </p:txBody>
      </p:sp>
      <p:sp>
        <p:nvSpPr>
          <p:cNvPr id="29" name="Text 26"/>
          <p:cNvSpPr/>
          <p:nvPr/>
        </p:nvSpPr>
        <p:spPr>
          <a:xfrm>
            <a:off x="6926580" y="3063240"/>
            <a:ext cx="15316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spc="100" kern="0" dirty="0">
                <a:solidFill>
                  <a:srgbClr val="6773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PHYSICAL</a:t>
            </a:r>
            <a:endParaRPr lang="en-US" sz="750" dirty="0"/>
          </a:p>
        </p:txBody>
      </p:sp>
      <p:sp>
        <p:nvSpPr>
          <p:cNvPr id="30" name="Text 27"/>
          <p:cNvSpPr/>
          <p:nvPr/>
        </p:nvSpPr>
        <p:spPr>
          <a:xfrm>
            <a:off x="6926580" y="3227832"/>
            <a:ext cx="15316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95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Household protection plus a panic trigger to your circle.</a:t>
            </a:r>
            <a:endParaRPr lang="en-US" sz="950" dirty="0"/>
          </a:p>
        </p:txBody>
      </p:sp>
      <p:sp>
        <p:nvSpPr>
          <p:cNvPr id="31" name="Shape 28"/>
          <p:cNvSpPr/>
          <p:nvPr/>
        </p:nvSpPr>
        <p:spPr>
          <a:xfrm>
            <a:off x="502920" y="3840480"/>
            <a:ext cx="1394460" cy="329184"/>
          </a:xfrm>
          <a:prstGeom prst="roundRect">
            <a:avLst>
              <a:gd name="adj" fmla="val 50000"/>
            </a:avLst>
          </a:prstGeom>
          <a:solidFill>
            <a:srgbClr val="0F1420"/>
          </a:solidFill>
          <a:ln w="12700">
            <a:solidFill>
              <a:srgbClr val="232B3D"/>
            </a:solidFill>
            <a:prstDash val="solid"/>
          </a:ln>
        </p:spPr>
      </p:sp>
      <p:sp>
        <p:nvSpPr>
          <p:cNvPr id="32" name="Text 29"/>
          <p:cNvSpPr/>
          <p:nvPr/>
        </p:nvSpPr>
        <p:spPr>
          <a:xfrm>
            <a:off x="502920" y="3840480"/>
            <a:ext cx="13944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Identity Shield</a:t>
            </a:r>
            <a:endParaRPr lang="en-US" sz="900" dirty="0"/>
          </a:p>
        </p:txBody>
      </p:sp>
      <p:sp>
        <p:nvSpPr>
          <p:cNvPr id="33" name="Shape 30"/>
          <p:cNvSpPr/>
          <p:nvPr/>
        </p:nvSpPr>
        <p:spPr>
          <a:xfrm>
            <a:off x="2025396" y="3840480"/>
            <a:ext cx="1546250" cy="329184"/>
          </a:xfrm>
          <a:prstGeom prst="roundRect">
            <a:avLst>
              <a:gd name="adj" fmla="val 50000"/>
            </a:avLst>
          </a:prstGeom>
          <a:solidFill>
            <a:srgbClr val="0F1420"/>
          </a:solidFill>
          <a:ln w="12700">
            <a:solidFill>
              <a:srgbClr val="232B3D"/>
            </a:solidFill>
            <a:prstDash val="solid"/>
          </a:ln>
        </p:spPr>
      </p:sp>
      <p:sp>
        <p:nvSpPr>
          <p:cNvPr id="34" name="Text 31"/>
          <p:cNvSpPr/>
          <p:nvPr/>
        </p:nvSpPr>
        <p:spPr>
          <a:xfrm>
            <a:off x="2025396" y="3840480"/>
            <a:ext cx="154625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Security Coach</a:t>
            </a:r>
            <a:endParaRPr lang="en-US" sz="900" dirty="0"/>
          </a:p>
        </p:txBody>
      </p:sp>
      <p:sp>
        <p:nvSpPr>
          <p:cNvPr id="35" name="Shape 32"/>
          <p:cNvSpPr/>
          <p:nvPr/>
        </p:nvSpPr>
        <p:spPr>
          <a:xfrm>
            <a:off x="3699662" y="3840480"/>
            <a:ext cx="1318565" cy="329184"/>
          </a:xfrm>
          <a:prstGeom prst="roundRect">
            <a:avLst>
              <a:gd name="adj" fmla="val 50000"/>
            </a:avLst>
          </a:prstGeom>
          <a:solidFill>
            <a:srgbClr val="0F1420"/>
          </a:solidFill>
          <a:ln w="12700">
            <a:solidFill>
              <a:srgbClr val="232B3D"/>
            </a:solidFill>
            <a:prstDash val="solid"/>
          </a:ln>
        </p:spPr>
      </p:sp>
      <p:sp>
        <p:nvSpPr>
          <p:cNvPr id="36" name="Text 33"/>
          <p:cNvSpPr/>
          <p:nvPr/>
        </p:nvSpPr>
        <p:spPr>
          <a:xfrm>
            <a:off x="3699662" y="3840480"/>
            <a:ext cx="1318565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 Legacy</a:t>
            </a:r>
            <a:endParaRPr lang="en-US" sz="900" dirty="0"/>
          </a:p>
        </p:txBody>
      </p:sp>
      <p:sp>
        <p:nvSpPr>
          <p:cNvPr id="37" name="Shape 34"/>
          <p:cNvSpPr/>
          <p:nvPr/>
        </p:nvSpPr>
        <p:spPr>
          <a:xfrm>
            <a:off x="5146243" y="3840480"/>
            <a:ext cx="1698041" cy="329184"/>
          </a:xfrm>
          <a:prstGeom prst="roundRect">
            <a:avLst>
              <a:gd name="adj" fmla="val 50000"/>
            </a:avLst>
          </a:prstGeom>
          <a:solidFill>
            <a:srgbClr val="0F1420"/>
          </a:solidFill>
          <a:ln w="12700">
            <a:solidFill>
              <a:srgbClr val="232B3D"/>
            </a:solidFill>
            <a:prstDash val="solid"/>
          </a:ln>
        </p:spPr>
      </p:sp>
      <p:sp>
        <p:nvSpPr>
          <p:cNvPr id="38" name="Text 35"/>
          <p:cNvSpPr/>
          <p:nvPr/>
        </p:nvSpPr>
        <p:spPr>
          <a:xfrm>
            <a:off x="5146243" y="3840480"/>
            <a:ext cx="1698041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Scam Scanner (live)</a:t>
            </a:r>
            <a:endParaRPr lang="en-US" sz="900" dirty="0"/>
          </a:p>
        </p:txBody>
      </p:sp>
      <p:sp>
        <p:nvSpPr>
          <p:cNvPr id="39" name="Shape 36"/>
          <p:cNvSpPr/>
          <p:nvPr/>
        </p:nvSpPr>
        <p:spPr>
          <a:xfrm>
            <a:off x="6972300" y="3840480"/>
            <a:ext cx="1166774" cy="329184"/>
          </a:xfrm>
          <a:prstGeom prst="roundRect">
            <a:avLst>
              <a:gd name="adj" fmla="val 50000"/>
            </a:avLst>
          </a:prstGeom>
          <a:solidFill>
            <a:srgbClr val="0F1420"/>
          </a:solidFill>
          <a:ln w="12700">
            <a:solidFill>
              <a:srgbClr val="232B3D"/>
            </a:solidFill>
            <a:prstDash val="solid"/>
          </a:ln>
        </p:spPr>
      </p:sp>
      <p:sp>
        <p:nvSpPr>
          <p:cNvPr id="40" name="Text 37"/>
          <p:cNvSpPr/>
          <p:nvPr/>
        </p:nvSpPr>
        <p:spPr>
          <a:xfrm>
            <a:off x="6972300" y="3840480"/>
            <a:ext cx="116677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Safety Score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0E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\Users\pablo\AppData\Local\Temp\claude\C--dev\d9c22c21-4c0a-4df2-a661-abf8ed319e50\scratchpad\deck\wolf-64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310896"/>
            <a:ext cx="237744" cy="237744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786384" y="310896"/>
            <a:ext cx="1828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300" kern="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VILKAX</a:t>
            </a:r>
            <a:endParaRPr lang="en-US" sz="1050" dirty="0"/>
          </a:p>
        </p:txBody>
      </p:sp>
      <p:sp>
        <p:nvSpPr>
          <p:cNvPr id="4" name="Text 1"/>
          <p:cNvSpPr/>
          <p:nvPr/>
        </p:nvSpPr>
        <p:spPr>
          <a:xfrm>
            <a:off x="7680960" y="310896"/>
            <a:ext cx="9601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spc="200" kern="0" dirty="0">
                <a:solidFill>
                  <a:srgbClr val="4853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502920" y="896112"/>
            <a:ext cx="8138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86B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THE AI WORKS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502920" y="1207008"/>
            <a:ext cx="81381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EEF2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"powered by AI". </a:t>
            </a:r>
            <a:pPr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CB9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risk score you can read.</a:t>
            </a:r>
            <a:endParaRPr lang="en-US" sz="3300" dirty="0"/>
          </a:p>
        </p:txBody>
      </p:sp>
      <p:sp>
        <p:nvSpPr>
          <p:cNvPr id="7" name="Text 4"/>
          <p:cNvSpPr/>
          <p:nvPr/>
        </p:nvSpPr>
        <p:spPr>
          <a:xfrm>
            <a:off x="502920" y="2011680"/>
            <a:ext cx="45720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lone signal is innocent. The danger is the co-occurrence. Vilkax fuses many weak signals with deterministic safeguards into one dynamic score, explained.</a:t>
            </a:r>
            <a:endParaRPr lang="en-US" sz="1250" dirty="0"/>
          </a:p>
        </p:txBody>
      </p:sp>
      <p:sp>
        <p:nvSpPr>
          <p:cNvPr id="8" name="Shape 5"/>
          <p:cNvSpPr/>
          <p:nvPr/>
        </p:nvSpPr>
        <p:spPr>
          <a:xfrm>
            <a:off x="502920" y="2971800"/>
            <a:ext cx="4434840" cy="384048"/>
          </a:xfrm>
          <a:prstGeom prst="roundRect">
            <a:avLst>
              <a:gd name="adj" fmla="val 21429"/>
            </a:avLst>
          </a:prstGeom>
          <a:solidFill>
            <a:srgbClr val="0F1420"/>
          </a:solidFill>
          <a:ln w="12700">
            <a:solidFill>
              <a:srgbClr val="232B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9" name="Text 6"/>
          <p:cNvSpPr/>
          <p:nvPr/>
        </p:nvSpPr>
        <p:spPr>
          <a:xfrm>
            <a:off x="658368" y="2971800"/>
            <a:ext cx="2926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Remote-access tool running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3886200" y="3127248"/>
            <a:ext cx="914400" cy="73152"/>
          </a:xfrm>
          <a:prstGeom prst="roundRect">
            <a:avLst>
              <a:gd name="adj" fmla="val 50000"/>
            </a:avLst>
          </a:prstGeom>
          <a:solidFill>
            <a:srgbClr val="222B3D"/>
          </a:solidFill>
          <a:ln/>
        </p:spPr>
      </p:sp>
      <p:sp>
        <p:nvSpPr>
          <p:cNvPr id="11" name="Shape 8"/>
          <p:cNvSpPr/>
          <p:nvPr/>
        </p:nvSpPr>
        <p:spPr>
          <a:xfrm>
            <a:off x="3886200" y="3127248"/>
            <a:ext cx="804672" cy="73152"/>
          </a:xfrm>
          <a:prstGeom prst="roundRect">
            <a:avLst>
              <a:gd name="adj" fmla="val 50000"/>
            </a:avLst>
          </a:prstGeom>
          <a:solidFill>
            <a:srgbClr val="B14CFF"/>
          </a:solidFill>
          <a:ln/>
        </p:spPr>
      </p:sp>
      <p:sp>
        <p:nvSpPr>
          <p:cNvPr id="12" name="Shape 9"/>
          <p:cNvSpPr/>
          <p:nvPr/>
        </p:nvSpPr>
        <p:spPr>
          <a:xfrm>
            <a:off x="502920" y="3429000"/>
            <a:ext cx="4434840" cy="384048"/>
          </a:xfrm>
          <a:prstGeom prst="roundRect">
            <a:avLst>
              <a:gd name="adj" fmla="val 21429"/>
            </a:avLst>
          </a:prstGeom>
          <a:solidFill>
            <a:srgbClr val="0F1420"/>
          </a:solidFill>
          <a:ln w="12700">
            <a:solidFill>
              <a:srgbClr val="232B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13" name="Text 10"/>
          <p:cNvSpPr/>
          <p:nvPr/>
        </p:nvSpPr>
        <p:spPr>
          <a:xfrm>
            <a:off x="658368" y="3429000"/>
            <a:ext cx="2926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Urgency and secrecy pressure</a:t>
            </a:r>
            <a:endParaRPr lang="en-US" sz="1100" dirty="0"/>
          </a:p>
        </p:txBody>
      </p:sp>
      <p:sp>
        <p:nvSpPr>
          <p:cNvPr id="14" name="Shape 11"/>
          <p:cNvSpPr/>
          <p:nvPr/>
        </p:nvSpPr>
        <p:spPr>
          <a:xfrm>
            <a:off x="3886200" y="3584448"/>
            <a:ext cx="914400" cy="73152"/>
          </a:xfrm>
          <a:prstGeom prst="roundRect">
            <a:avLst>
              <a:gd name="adj" fmla="val 50000"/>
            </a:avLst>
          </a:prstGeom>
          <a:solidFill>
            <a:srgbClr val="222B3D"/>
          </a:solidFill>
          <a:ln/>
        </p:spPr>
      </p:sp>
      <p:sp>
        <p:nvSpPr>
          <p:cNvPr id="15" name="Shape 12"/>
          <p:cNvSpPr/>
          <p:nvPr/>
        </p:nvSpPr>
        <p:spPr>
          <a:xfrm>
            <a:off x="3886200" y="3584448"/>
            <a:ext cx="731520" cy="73152"/>
          </a:xfrm>
          <a:prstGeom prst="roundRect">
            <a:avLst>
              <a:gd name="adj" fmla="val 50000"/>
            </a:avLst>
          </a:prstGeom>
          <a:solidFill>
            <a:srgbClr val="B14CFF"/>
          </a:solidFill>
          <a:ln/>
        </p:spPr>
      </p:sp>
      <p:sp>
        <p:nvSpPr>
          <p:cNvPr id="16" name="Shape 13"/>
          <p:cNvSpPr/>
          <p:nvPr/>
        </p:nvSpPr>
        <p:spPr>
          <a:xfrm>
            <a:off x="502920" y="3886200"/>
            <a:ext cx="4434840" cy="384048"/>
          </a:xfrm>
          <a:prstGeom prst="roundRect">
            <a:avLst>
              <a:gd name="adj" fmla="val 21429"/>
            </a:avLst>
          </a:prstGeom>
          <a:solidFill>
            <a:srgbClr val="0F1420"/>
          </a:solidFill>
          <a:ln w="12700">
            <a:solidFill>
              <a:srgbClr val="232B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17" name="Text 14"/>
          <p:cNvSpPr/>
          <p:nvPr/>
        </p:nvSpPr>
        <p:spPr>
          <a:xfrm>
            <a:off x="658368" y="3886200"/>
            <a:ext cx="2926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Outbound transfer initiated</a:t>
            </a:r>
            <a:endParaRPr lang="en-US" sz="1100" dirty="0"/>
          </a:p>
        </p:txBody>
      </p:sp>
      <p:sp>
        <p:nvSpPr>
          <p:cNvPr id="18" name="Shape 15"/>
          <p:cNvSpPr/>
          <p:nvPr/>
        </p:nvSpPr>
        <p:spPr>
          <a:xfrm>
            <a:off x="3886200" y="4041648"/>
            <a:ext cx="914400" cy="73152"/>
          </a:xfrm>
          <a:prstGeom prst="roundRect">
            <a:avLst>
              <a:gd name="adj" fmla="val 50000"/>
            </a:avLst>
          </a:prstGeom>
          <a:solidFill>
            <a:srgbClr val="222B3D"/>
          </a:solidFill>
          <a:ln/>
        </p:spPr>
      </p:sp>
      <p:sp>
        <p:nvSpPr>
          <p:cNvPr id="19" name="Shape 16"/>
          <p:cNvSpPr/>
          <p:nvPr/>
        </p:nvSpPr>
        <p:spPr>
          <a:xfrm>
            <a:off x="3886200" y="4041648"/>
            <a:ext cx="877824" cy="73152"/>
          </a:xfrm>
          <a:prstGeom prst="roundRect">
            <a:avLst>
              <a:gd name="adj" fmla="val 50000"/>
            </a:avLst>
          </a:prstGeom>
          <a:solidFill>
            <a:srgbClr val="B14CFF"/>
          </a:solidFill>
          <a:ln/>
        </p:spPr>
      </p:sp>
      <p:sp>
        <p:nvSpPr>
          <p:cNvPr id="20" name="Shape 17"/>
          <p:cNvSpPr/>
          <p:nvPr/>
        </p:nvSpPr>
        <p:spPr>
          <a:xfrm>
            <a:off x="502920" y="4343400"/>
            <a:ext cx="4434840" cy="384048"/>
          </a:xfrm>
          <a:prstGeom prst="roundRect">
            <a:avLst>
              <a:gd name="adj" fmla="val 21429"/>
            </a:avLst>
          </a:prstGeom>
          <a:solidFill>
            <a:srgbClr val="0F1420"/>
          </a:solidFill>
          <a:ln w="12700">
            <a:solidFill>
              <a:srgbClr val="232B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21" name="Text 18"/>
          <p:cNvSpPr/>
          <p:nvPr/>
        </p:nvSpPr>
        <p:spPr>
          <a:xfrm>
            <a:off x="658368" y="4343400"/>
            <a:ext cx="2926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New payee, look-alike domain</a:t>
            </a:r>
            <a:endParaRPr lang="en-US" sz="1100" dirty="0"/>
          </a:p>
        </p:txBody>
      </p:sp>
      <p:sp>
        <p:nvSpPr>
          <p:cNvPr id="22" name="Shape 19"/>
          <p:cNvSpPr/>
          <p:nvPr/>
        </p:nvSpPr>
        <p:spPr>
          <a:xfrm>
            <a:off x="3886200" y="4498848"/>
            <a:ext cx="914400" cy="73152"/>
          </a:xfrm>
          <a:prstGeom prst="roundRect">
            <a:avLst>
              <a:gd name="adj" fmla="val 50000"/>
            </a:avLst>
          </a:prstGeom>
          <a:solidFill>
            <a:srgbClr val="222B3D"/>
          </a:solidFill>
          <a:ln/>
        </p:spPr>
      </p:sp>
      <p:sp>
        <p:nvSpPr>
          <p:cNvPr id="23" name="Shape 20"/>
          <p:cNvSpPr/>
          <p:nvPr/>
        </p:nvSpPr>
        <p:spPr>
          <a:xfrm>
            <a:off x="3886200" y="4498848"/>
            <a:ext cx="676656" cy="73152"/>
          </a:xfrm>
          <a:prstGeom prst="roundRect">
            <a:avLst>
              <a:gd name="adj" fmla="val 50000"/>
            </a:avLst>
          </a:prstGeom>
          <a:solidFill>
            <a:srgbClr val="B14CFF"/>
          </a:solidFill>
          <a:ln/>
        </p:spPr>
      </p:sp>
      <p:sp>
        <p:nvSpPr>
          <p:cNvPr id="24" name="Shape 21"/>
          <p:cNvSpPr/>
          <p:nvPr/>
        </p:nvSpPr>
        <p:spPr>
          <a:xfrm>
            <a:off x="5257800" y="2194560"/>
            <a:ext cx="3383280" cy="2423160"/>
          </a:xfrm>
          <a:prstGeom prst="roundRect">
            <a:avLst>
              <a:gd name="adj" fmla="val 3396"/>
            </a:avLst>
          </a:prstGeom>
          <a:solidFill>
            <a:srgbClr val="17102A"/>
          </a:solidFill>
          <a:ln w="12700">
            <a:solidFill>
              <a:srgbClr val="232B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25" name="Shape 22"/>
          <p:cNvSpPr/>
          <p:nvPr/>
        </p:nvSpPr>
        <p:spPr>
          <a:xfrm>
            <a:off x="5257800" y="2194560"/>
            <a:ext cx="3383280" cy="2423160"/>
          </a:xfrm>
          <a:prstGeom prst="roundRect">
            <a:avLst>
              <a:gd name="adj" fmla="val 4528"/>
            </a:avLst>
          </a:prstGeom>
          <a:ln w="12700">
            <a:solidFill>
              <a:srgbClr val="B14CFF"/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5532120" y="242316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773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FUSED VERDICT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5532120" y="2651760"/>
            <a:ext cx="2743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CB9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84</a:t>
            </a:r>
            <a:endParaRPr lang="en-US" sz="5200" dirty="0"/>
          </a:p>
        </p:txBody>
      </p:sp>
      <p:sp>
        <p:nvSpPr>
          <p:cNvPr id="28" name="Shape 25"/>
          <p:cNvSpPr/>
          <p:nvPr/>
        </p:nvSpPr>
        <p:spPr>
          <a:xfrm>
            <a:off x="5532120" y="3456432"/>
            <a:ext cx="2377440" cy="329184"/>
          </a:xfrm>
          <a:prstGeom prst="roundRect">
            <a:avLst>
              <a:gd name="adj" fmla="val 50000"/>
            </a:avLst>
          </a:prstGeom>
          <a:solidFill>
            <a:srgbClr val="2A1418"/>
          </a:solidFill>
          <a:ln w="12700">
            <a:solidFill>
              <a:srgbClr val="FF6B6B"/>
            </a:solidFill>
            <a:prstDash val="solid"/>
          </a:ln>
        </p:spPr>
      </p:sp>
      <p:sp>
        <p:nvSpPr>
          <p:cNvPr id="29" name="Text 26"/>
          <p:cNvSpPr/>
          <p:nvPr/>
        </p:nvSpPr>
        <p:spPr>
          <a:xfrm>
            <a:off x="5532120" y="3456432"/>
            <a:ext cx="23774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spc="100" kern="0" dirty="0">
                <a:solidFill>
                  <a:srgbClr val="FF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BLOCK  ·  HUMAN REVIEW</a:t>
            </a:r>
            <a:endParaRPr lang="en-US" sz="950" dirty="0"/>
          </a:p>
        </p:txBody>
      </p:sp>
      <p:sp>
        <p:nvSpPr>
          <p:cNvPr id="30" name="Text 27"/>
          <p:cNvSpPr/>
          <p:nvPr/>
        </p:nvSpPr>
        <p:spPr>
          <a:xfrm>
            <a:off x="5532120" y="3886200"/>
            <a:ext cx="2880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EEF2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Why: </a:t>
            </a:r>
            <a:pPr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remote-access tool and urgency while a transfer is sent to a new look-alike payee. Any one is normal. Together they are the coercion playbook.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0E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\Users\pablo\AppData\Local\Temp\claude\C--dev\d9c22c21-4c0a-4df2-a661-abf8ed319e50\scratchpad\deck\wolf-64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310896"/>
            <a:ext cx="237744" cy="237744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786384" y="310896"/>
            <a:ext cx="1828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300" kern="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VILKAX</a:t>
            </a:r>
            <a:endParaRPr lang="en-US" sz="1050" dirty="0"/>
          </a:p>
        </p:txBody>
      </p:sp>
      <p:sp>
        <p:nvSpPr>
          <p:cNvPr id="4" name="Text 1"/>
          <p:cNvSpPr/>
          <p:nvPr/>
        </p:nvSpPr>
        <p:spPr>
          <a:xfrm>
            <a:off x="7680960" y="310896"/>
            <a:ext cx="9601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spc="200" kern="0" dirty="0">
                <a:solidFill>
                  <a:srgbClr val="4853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07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502920" y="896112"/>
            <a:ext cx="8138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BF5D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502920" y="1207008"/>
            <a:ext cx="81381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EEF2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trillion-dollar problem. </a:t>
            </a:r>
            <a:pPr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CB9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double-digit market.</a:t>
            </a:r>
            <a:endParaRPr lang="en-US" sz="3300" dirty="0"/>
          </a:p>
        </p:txBody>
      </p:sp>
      <p:sp>
        <p:nvSpPr>
          <p:cNvPr id="7" name="Shape 4"/>
          <p:cNvSpPr/>
          <p:nvPr/>
        </p:nvSpPr>
        <p:spPr>
          <a:xfrm>
            <a:off x="502920" y="2103120"/>
            <a:ext cx="4617720" cy="841248"/>
          </a:xfrm>
          <a:prstGeom prst="roundRect">
            <a:avLst>
              <a:gd name="adj" fmla="val 9783"/>
            </a:avLst>
          </a:prstGeom>
          <a:solidFill>
            <a:srgbClr val="0F1420"/>
          </a:solidFill>
          <a:ln w="12700">
            <a:solidFill>
              <a:srgbClr val="232B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8" name="Text 5"/>
          <p:cNvSpPr/>
          <p:nvPr/>
        </p:nvSpPr>
        <p:spPr>
          <a:xfrm>
            <a:off x="658368" y="2212848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86B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TAM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1463040" y="2194560"/>
            <a:ext cx="3566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EF2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$250B+ by 2030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658368" y="2505456"/>
            <a:ext cx="43434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95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Fraud detection ($65.7B), transaction monitoring ($48B), digital identity (~$99B), RegTech ($44B). Loss pool underneath: $1T+ a year.</a:t>
            </a:r>
            <a:endParaRPr lang="en-US" sz="950" dirty="0"/>
          </a:p>
        </p:txBody>
      </p:sp>
      <p:sp>
        <p:nvSpPr>
          <p:cNvPr id="11" name="Shape 8"/>
          <p:cNvSpPr/>
          <p:nvPr/>
        </p:nvSpPr>
        <p:spPr>
          <a:xfrm>
            <a:off x="502920" y="3017520"/>
            <a:ext cx="4617720" cy="841248"/>
          </a:xfrm>
          <a:prstGeom prst="roundRect">
            <a:avLst>
              <a:gd name="adj" fmla="val 9783"/>
            </a:avLst>
          </a:prstGeom>
          <a:solidFill>
            <a:srgbClr val="0F1420"/>
          </a:solidFill>
          <a:ln w="12700">
            <a:solidFill>
              <a:srgbClr val="232B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12" name="Text 9"/>
          <p:cNvSpPr/>
          <p:nvPr/>
        </p:nvSpPr>
        <p:spPr>
          <a:xfrm>
            <a:off x="658368" y="3127248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CB9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SAM</a:t>
            </a:r>
            <a:endParaRPr lang="en-US" sz="1100" dirty="0"/>
          </a:p>
        </p:txBody>
      </p:sp>
      <p:sp>
        <p:nvSpPr>
          <p:cNvPr id="13" name="Text 10"/>
          <p:cNvSpPr/>
          <p:nvPr/>
        </p:nvSpPr>
        <p:spPr>
          <a:xfrm>
            <a:off x="1463040" y="3108960"/>
            <a:ext cx="3566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EF2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~$40 to 60B</a:t>
            </a:r>
            <a:endParaRPr lang="en-US" sz="1600" dirty="0"/>
          </a:p>
        </p:txBody>
      </p:sp>
      <p:sp>
        <p:nvSpPr>
          <p:cNvPr id="14" name="Text 11"/>
          <p:cNvSpPr/>
          <p:nvPr/>
        </p:nvSpPr>
        <p:spPr>
          <a:xfrm>
            <a:off x="658368" y="3419856"/>
            <a:ext cx="43434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95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Consumer scam protection + scam-aware decisioning and KYT, EU and English-speaking first. Vilkax estimate.</a:t>
            </a:r>
            <a:endParaRPr lang="en-US" sz="950" dirty="0"/>
          </a:p>
        </p:txBody>
      </p:sp>
      <p:sp>
        <p:nvSpPr>
          <p:cNvPr id="15" name="Shape 12"/>
          <p:cNvSpPr/>
          <p:nvPr/>
        </p:nvSpPr>
        <p:spPr>
          <a:xfrm>
            <a:off x="502920" y="3931920"/>
            <a:ext cx="4617720" cy="841248"/>
          </a:xfrm>
          <a:prstGeom prst="roundRect">
            <a:avLst>
              <a:gd name="adj" fmla="val 9783"/>
            </a:avLst>
          </a:prstGeom>
          <a:solidFill>
            <a:srgbClr val="0F1420"/>
          </a:solidFill>
          <a:ln w="12700">
            <a:solidFill>
              <a:srgbClr val="232B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658368" y="4041648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5BF5D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SOM</a:t>
            </a:r>
            <a:endParaRPr lang="en-US" sz="1100" dirty="0"/>
          </a:p>
        </p:txBody>
      </p:sp>
      <p:sp>
        <p:nvSpPr>
          <p:cNvPr id="17" name="Text 14"/>
          <p:cNvSpPr/>
          <p:nvPr/>
        </p:nvSpPr>
        <p:spPr>
          <a:xfrm>
            <a:off x="1463040" y="4023360"/>
            <a:ext cx="3566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EF2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focused early wedge</a:t>
            </a:r>
            <a:endParaRPr lang="en-US" sz="1600" dirty="0"/>
          </a:p>
        </p:txBody>
      </p:sp>
      <p:sp>
        <p:nvSpPr>
          <p:cNvPr id="18" name="Text 15"/>
          <p:cNvSpPr/>
          <p:nvPr/>
        </p:nvSpPr>
        <p:spPr>
          <a:xfrm>
            <a:off x="658368" y="4334256"/>
            <a:ext cx="43434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95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low single-digit share of that slice within five years. A target, not a projection.</a:t>
            </a:r>
            <a:endParaRPr lang="en-US" sz="950" dirty="0"/>
          </a:p>
        </p:txBody>
      </p:sp>
      <p:sp>
        <p:nvSpPr>
          <p:cNvPr id="19" name="Text 16"/>
          <p:cNvSpPr/>
          <p:nvPr/>
        </p:nvSpPr>
        <p:spPr>
          <a:xfrm>
            <a:off x="5349240" y="2057400"/>
            <a:ext cx="3291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773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Loss pool per segment we serve (USD/yr)</a:t>
            </a:r>
            <a:endParaRPr lang="en-US" sz="950" dirty="0"/>
          </a:p>
        </p:txBody>
      </p:sp>
      <p:graphicFrame>
        <p:nvGraphicFramePr>
          <p:cNvPr id="20" name="Chart 0" descr=""/>
          <p:cNvGraphicFramePr/>
          <p:nvPr/>
        </p:nvGraphicFramePr>
        <p:xfrm>
          <a:off x="5257800" y="2286000"/>
          <a:ext cx="3474720" cy="2286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21" name="Text 17"/>
          <p:cNvSpPr/>
          <p:nvPr/>
        </p:nvSpPr>
        <p:spPr>
          <a:xfrm>
            <a:off x="5257800" y="4617720"/>
            <a:ext cx="3474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4853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Sources: Verafin 2023, CAIF 2022, Chainalysis 2024, CFCA 2023.</a:t>
            </a:r>
            <a:endParaRPr lang="en-US" sz="7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0E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\Users\pablo\AppData\Local\Temp\claude\C--dev\d9c22c21-4c0a-4df2-a661-abf8ed319e50\scratchpad\deck\wolf-64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310896"/>
            <a:ext cx="237744" cy="237744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786384" y="310896"/>
            <a:ext cx="1828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300" kern="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VILKAX</a:t>
            </a:r>
            <a:endParaRPr lang="en-US" sz="1050" dirty="0"/>
          </a:p>
        </p:txBody>
      </p:sp>
      <p:sp>
        <p:nvSpPr>
          <p:cNvPr id="4" name="Text 1"/>
          <p:cNvSpPr/>
          <p:nvPr/>
        </p:nvSpPr>
        <p:spPr>
          <a:xfrm>
            <a:off x="7680960" y="310896"/>
            <a:ext cx="9601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spc="200" kern="0" dirty="0">
                <a:solidFill>
                  <a:srgbClr val="4853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08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502920" y="896112"/>
            <a:ext cx="8138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CB9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 MODEL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502920" y="1207008"/>
            <a:ext cx="81381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EEF2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Consumer subscription now. </a:t>
            </a:r>
            <a:pPr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CB9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Platform revenue next.</a:t>
            </a:r>
            <a:endParaRPr lang="en-US" sz="3300" dirty="0"/>
          </a:p>
        </p:txBody>
      </p:sp>
      <p:sp>
        <p:nvSpPr>
          <p:cNvPr id="7" name="Text 4"/>
          <p:cNvSpPr/>
          <p:nvPr/>
        </p:nvSpPr>
        <p:spPr>
          <a:xfrm>
            <a:off x="502920" y="2011680"/>
            <a:ext cx="8138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single prevented fraud loss pays for years of protection, so the unit economics are forgiving by construction. Customers scale on usage, not seats.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502920" y="2788920"/>
            <a:ext cx="1897380" cy="1691640"/>
          </a:xfrm>
          <a:prstGeom prst="roundRect">
            <a:avLst>
              <a:gd name="adj" fmla="val 4865"/>
            </a:avLst>
          </a:prstGeom>
          <a:solidFill>
            <a:srgbClr val="141A29"/>
          </a:solidFill>
          <a:ln w="12700">
            <a:solidFill>
              <a:srgbClr val="232B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685800" y="3008376"/>
            <a:ext cx="384048" cy="384048"/>
          </a:xfrm>
          <a:prstGeom prst="roundRect">
            <a:avLst>
              <a:gd name="adj" fmla="val 19048"/>
            </a:avLst>
          </a:prstGeom>
          <a:solidFill>
            <a:srgbClr val="000000"/>
          </a:solidFill>
          <a:ln w="12700">
            <a:solidFill>
              <a:srgbClr val="B14CFF"/>
            </a:solidFill>
            <a:prstDash val="solid"/>
          </a:ln>
        </p:spPr>
      </p:sp>
      <p:sp>
        <p:nvSpPr>
          <p:cNvPr id="10" name="Shape 7"/>
          <p:cNvSpPr/>
          <p:nvPr/>
        </p:nvSpPr>
        <p:spPr>
          <a:xfrm>
            <a:off x="813816" y="3136392"/>
            <a:ext cx="128016" cy="128016"/>
          </a:xfrm>
          <a:prstGeom prst="ellipse">
            <a:avLst/>
          </a:prstGeom>
          <a:solidFill>
            <a:srgbClr val="B14CFF"/>
          </a:solidFill>
          <a:ln/>
        </p:spPr>
      </p:sp>
      <p:sp>
        <p:nvSpPr>
          <p:cNvPr id="11" name="Text 8"/>
          <p:cNvSpPr/>
          <p:nvPr/>
        </p:nvSpPr>
        <p:spPr>
          <a:xfrm>
            <a:off x="685800" y="3502152"/>
            <a:ext cx="15316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EEF2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Consumer</a:t>
            </a:r>
            <a:endParaRPr lang="en-US" sz="1350" dirty="0"/>
          </a:p>
        </p:txBody>
      </p:sp>
      <p:sp>
        <p:nvSpPr>
          <p:cNvPr id="12" name="Text 9"/>
          <p:cNvSpPr/>
          <p:nvPr/>
        </p:nvSpPr>
        <p:spPr>
          <a:xfrm>
            <a:off x="685800" y="3813048"/>
            <a:ext cx="15316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Premium subscription, EUR 5 to 10 per month, one plan per household.</a:t>
            </a:r>
            <a:endParaRPr lang="en-US" sz="1000" dirty="0"/>
          </a:p>
        </p:txBody>
      </p:sp>
      <p:sp>
        <p:nvSpPr>
          <p:cNvPr id="13" name="Shape 10"/>
          <p:cNvSpPr/>
          <p:nvPr/>
        </p:nvSpPr>
        <p:spPr>
          <a:xfrm>
            <a:off x="2583180" y="2788920"/>
            <a:ext cx="1897380" cy="1691640"/>
          </a:xfrm>
          <a:prstGeom prst="roundRect">
            <a:avLst>
              <a:gd name="adj" fmla="val 4865"/>
            </a:avLst>
          </a:prstGeom>
          <a:solidFill>
            <a:srgbClr val="141A29"/>
          </a:solidFill>
          <a:ln w="12700">
            <a:solidFill>
              <a:srgbClr val="232B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2766060" y="3008376"/>
            <a:ext cx="384048" cy="384048"/>
          </a:xfrm>
          <a:prstGeom prst="roundRect">
            <a:avLst>
              <a:gd name="adj" fmla="val 19048"/>
            </a:avLst>
          </a:prstGeom>
          <a:solidFill>
            <a:srgbClr val="000000"/>
          </a:solidFill>
          <a:ln w="12700">
            <a:solidFill>
              <a:srgbClr val="4C8CFF"/>
            </a:solidFill>
            <a:prstDash val="solid"/>
          </a:ln>
        </p:spPr>
      </p:sp>
      <p:sp>
        <p:nvSpPr>
          <p:cNvPr id="15" name="Shape 12"/>
          <p:cNvSpPr/>
          <p:nvPr/>
        </p:nvSpPr>
        <p:spPr>
          <a:xfrm>
            <a:off x="2894076" y="3136392"/>
            <a:ext cx="128016" cy="128016"/>
          </a:xfrm>
          <a:prstGeom prst="ellipse">
            <a:avLst/>
          </a:prstGeom>
          <a:solidFill>
            <a:srgbClr val="4C8CFF"/>
          </a:solidFill>
          <a:ln/>
        </p:spPr>
      </p:sp>
      <p:sp>
        <p:nvSpPr>
          <p:cNvPr id="16" name="Text 13"/>
          <p:cNvSpPr/>
          <p:nvPr/>
        </p:nvSpPr>
        <p:spPr>
          <a:xfrm>
            <a:off x="2766060" y="3502152"/>
            <a:ext cx="15316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EEF2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Protect API</a:t>
            </a:r>
            <a:endParaRPr lang="en-US" sz="1350" dirty="0"/>
          </a:p>
        </p:txBody>
      </p:sp>
      <p:sp>
        <p:nvSpPr>
          <p:cNvPr id="17" name="Text 14"/>
          <p:cNvSpPr/>
          <p:nvPr/>
        </p:nvSpPr>
        <p:spPr>
          <a:xfrm>
            <a:off x="2766060" y="3813048"/>
            <a:ext cx="15316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Usage-metered fraud decisioning from EUR 149 per month. Pay per call.</a:t>
            </a:r>
            <a:endParaRPr lang="en-US" sz="1000" dirty="0"/>
          </a:p>
        </p:txBody>
      </p:sp>
      <p:sp>
        <p:nvSpPr>
          <p:cNvPr id="18" name="Shape 15"/>
          <p:cNvSpPr/>
          <p:nvPr/>
        </p:nvSpPr>
        <p:spPr>
          <a:xfrm>
            <a:off x="4663440" y="2788920"/>
            <a:ext cx="1897380" cy="1691640"/>
          </a:xfrm>
          <a:prstGeom prst="roundRect">
            <a:avLst>
              <a:gd name="adj" fmla="val 4865"/>
            </a:avLst>
          </a:prstGeom>
          <a:solidFill>
            <a:srgbClr val="141A29"/>
          </a:solidFill>
          <a:ln w="12700">
            <a:solidFill>
              <a:srgbClr val="232B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19" name="Shape 16"/>
          <p:cNvSpPr/>
          <p:nvPr/>
        </p:nvSpPr>
        <p:spPr>
          <a:xfrm>
            <a:off x="4846320" y="3008376"/>
            <a:ext cx="384048" cy="384048"/>
          </a:xfrm>
          <a:prstGeom prst="roundRect">
            <a:avLst>
              <a:gd name="adj" fmla="val 19048"/>
            </a:avLst>
          </a:prstGeom>
          <a:solidFill>
            <a:srgbClr val="000000"/>
          </a:solidFill>
          <a:ln w="12700">
            <a:solidFill>
              <a:srgbClr val="B14CFF"/>
            </a:solidFill>
            <a:prstDash val="solid"/>
          </a:ln>
        </p:spPr>
      </p:sp>
      <p:sp>
        <p:nvSpPr>
          <p:cNvPr id="20" name="Shape 17"/>
          <p:cNvSpPr/>
          <p:nvPr/>
        </p:nvSpPr>
        <p:spPr>
          <a:xfrm>
            <a:off x="4974336" y="3136392"/>
            <a:ext cx="128016" cy="128016"/>
          </a:xfrm>
          <a:prstGeom prst="ellipse">
            <a:avLst/>
          </a:prstGeom>
          <a:solidFill>
            <a:srgbClr val="B14CFF"/>
          </a:solidFill>
          <a:ln/>
        </p:spPr>
      </p:sp>
      <p:sp>
        <p:nvSpPr>
          <p:cNvPr id="21" name="Text 18"/>
          <p:cNvSpPr/>
          <p:nvPr/>
        </p:nvSpPr>
        <p:spPr>
          <a:xfrm>
            <a:off x="4846320" y="3502152"/>
            <a:ext cx="15316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EEF2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White-label</a:t>
            </a:r>
            <a:endParaRPr lang="en-US" sz="1350" dirty="0"/>
          </a:p>
        </p:txBody>
      </p:sp>
      <p:sp>
        <p:nvSpPr>
          <p:cNvPr id="22" name="Text 19"/>
          <p:cNvSpPr/>
          <p:nvPr/>
        </p:nvSpPr>
        <p:spPr>
          <a:xfrm>
            <a:off x="4846320" y="3813048"/>
            <a:ext cx="15316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Banks and fintechs embed the engine in their own apps. The platform play.</a:t>
            </a:r>
            <a:endParaRPr lang="en-US" sz="1000" dirty="0"/>
          </a:p>
        </p:txBody>
      </p:sp>
      <p:sp>
        <p:nvSpPr>
          <p:cNvPr id="23" name="Shape 20"/>
          <p:cNvSpPr/>
          <p:nvPr/>
        </p:nvSpPr>
        <p:spPr>
          <a:xfrm>
            <a:off x="6743700" y="2788920"/>
            <a:ext cx="1897380" cy="1691640"/>
          </a:xfrm>
          <a:prstGeom prst="roundRect">
            <a:avLst>
              <a:gd name="adj" fmla="val 4865"/>
            </a:avLst>
          </a:prstGeom>
          <a:solidFill>
            <a:srgbClr val="141A29"/>
          </a:solidFill>
          <a:ln w="12700">
            <a:solidFill>
              <a:srgbClr val="232B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24" name="Shape 21"/>
          <p:cNvSpPr/>
          <p:nvPr/>
        </p:nvSpPr>
        <p:spPr>
          <a:xfrm>
            <a:off x="6926580" y="3008376"/>
            <a:ext cx="384048" cy="384048"/>
          </a:xfrm>
          <a:prstGeom prst="roundRect">
            <a:avLst>
              <a:gd name="adj" fmla="val 19048"/>
            </a:avLst>
          </a:prstGeom>
          <a:solidFill>
            <a:srgbClr val="000000"/>
          </a:solidFill>
          <a:ln w="12700">
            <a:solidFill>
              <a:srgbClr val="00E5B8"/>
            </a:solidFill>
            <a:prstDash val="solid"/>
          </a:ln>
        </p:spPr>
      </p:sp>
      <p:sp>
        <p:nvSpPr>
          <p:cNvPr id="25" name="Shape 22"/>
          <p:cNvSpPr/>
          <p:nvPr/>
        </p:nvSpPr>
        <p:spPr>
          <a:xfrm>
            <a:off x="7054596" y="3136392"/>
            <a:ext cx="128016" cy="128016"/>
          </a:xfrm>
          <a:prstGeom prst="ellipse">
            <a:avLst/>
          </a:prstGeom>
          <a:solidFill>
            <a:srgbClr val="00E5B8"/>
          </a:solidFill>
          <a:ln/>
        </p:spPr>
      </p:sp>
      <p:sp>
        <p:nvSpPr>
          <p:cNvPr id="26" name="Text 23"/>
          <p:cNvSpPr/>
          <p:nvPr/>
        </p:nvSpPr>
        <p:spPr>
          <a:xfrm>
            <a:off x="6926580" y="3502152"/>
            <a:ext cx="15316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EEF2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Enterprise</a:t>
            </a:r>
            <a:endParaRPr lang="en-US" sz="1350" dirty="0"/>
          </a:p>
        </p:txBody>
      </p:sp>
      <p:sp>
        <p:nvSpPr>
          <p:cNvPr id="27" name="Text 24"/>
          <p:cNvSpPr/>
          <p:nvPr/>
        </p:nvSpPr>
        <p:spPr>
          <a:xfrm>
            <a:off x="6926580" y="3813048"/>
            <a:ext cx="15316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Uncapped licensing, EU-dedicated residency, identity and insurance next.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0E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\Users\pablo\AppData\Local\Temp\claude\C--dev\d9c22c21-4c0a-4df2-a661-abf8ed319e50\scratchpad\deck\wolf-64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310896"/>
            <a:ext cx="237744" cy="237744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786384" y="310896"/>
            <a:ext cx="1828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300" kern="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VILKAX</a:t>
            </a:r>
            <a:endParaRPr lang="en-US" sz="1050" dirty="0"/>
          </a:p>
        </p:txBody>
      </p:sp>
      <p:sp>
        <p:nvSpPr>
          <p:cNvPr id="4" name="Text 1"/>
          <p:cNvSpPr/>
          <p:nvPr/>
        </p:nvSpPr>
        <p:spPr>
          <a:xfrm>
            <a:off x="7680960" y="310896"/>
            <a:ext cx="9601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spc="200" kern="0" dirty="0">
                <a:solidFill>
                  <a:srgbClr val="4853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09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502920" y="896112"/>
            <a:ext cx="8138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86B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DEFENSIBILITY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502920" y="1207008"/>
            <a:ext cx="81381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EEF2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stops Google, </a:t>
            </a:r>
            <a:pPr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CB9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Apple or a bank?</a:t>
            </a:r>
            <a:endParaRPr lang="en-US" sz="3300" dirty="0"/>
          </a:p>
        </p:txBody>
      </p:sp>
      <p:sp>
        <p:nvSpPr>
          <p:cNvPr id="7" name="Text 4"/>
          <p:cNvSpPr/>
          <p:nvPr/>
        </p:nvSpPr>
        <p:spPr>
          <a:xfrm>
            <a:off x="502920" y="2011680"/>
            <a:ext cx="8138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Big platforms build general-purpose tools. Vilkax does one thing, digital trust, and compounds an advantage no single-lane vendor can copy quickly.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502920" y="2743200"/>
            <a:ext cx="2590800" cy="1600200"/>
          </a:xfrm>
          <a:prstGeom prst="roundRect">
            <a:avLst>
              <a:gd name="adj" fmla="val 5143"/>
            </a:avLst>
          </a:prstGeom>
          <a:solidFill>
            <a:srgbClr val="141A29"/>
          </a:solidFill>
          <a:ln w="12700">
            <a:solidFill>
              <a:srgbClr val="232B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704088" y="2962656"/>
            <a:ext cx="384048" cy="384048"/>
          </a:xfrm>
          <a:prstGeom prst="roundRect">
            <a:avLst>
              <a:gd name="adj" fmla="val 19048"/>
            </a:avLst>
          </a:prstGeom>
          <a:solidFill>
            <a:srgbClr val="000000"/>
          </a:solidFill>
          <a:ln w="12700">
            <a:solidFill>
              <a:srgbClr val="B14CFF"/>
            </a:solidFill>
            <a:prstDash val="solid"/>
          </a:ln>
        </p:spPr>
      </p:sp>
      <p:sp>
        <p:nvSpPr>
          <p:cNvPr id="10" name="Shape 7"/>
          <p:cNvSpPr/>
          <p:nvPr/>
        </p:nvSpPr>
        <p:spPr>
          <a:xfrm>
            <a:off x="832104" y="3090672"/>
            <a:ext cx="128016" cy="128016"/>
          </a:xfrm>
          <a:prstGeom prst="ellipse">
            <a:avLst/>
          </a:prstGeom>
          <a:solidFill>
            <a:srgbClr val="B14CFF"/>
          </a:solidFill>
          <a:ln/>
        </p:spPr>
      </p:sp>
      <p:sp>
        <p:nvSpPr>
          <p:cNvPr id="11" name="Text 8"/>
          <p:cNvSpPr/>
          <p:nvPr/>
        </p:nvSpPr>
        <p:spPr>
          <a:xfrm>
            <a:off x="704088" y="3456432"/>
            <a:ext cx="218846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EF2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Cross-domain view</a:t>
            </a:r>
            <a:endParaRPr lang="en-US" sz="1400" dirty="0"/>
          </a:p>
        </p:txBody>
      </p:sp>
      <p:sp>
        <p:nvSpPr>
          <p:cNvPr id="12" name="Text 9"/>
          <p:cNvSpPr/>
          <p:nvPr/>
        </p:nvSpPr>
        <p:spPr>
          <a:xfrm>
            <a:off x="704088" y="3767328"/>
            <a:ext cx="218846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see the consumer lure, the payment and the on-chain payout as one story. A bank sees only the wire.</a:t>
            </a:r>
            <a:endParaRPr lang="en-US" sz="1050" dirty="0"/>
          </a:p>
        </p:txBody>
      </p:sp>
      <p:sp>
        <p:nvSpPr>
          <p:cNvPr id="13" name="Shape 10"/>
          <p:cNvSpPr/>
          <p:nvPr/>
        </p:nvSpPr>
        <p:spPr>
          <a:xfrm>
            <a:off x="3276600" y="2743200"/>
            <a:ext cx="2590800" cy="1600200"/>
          </a:xfrm>
          <a:prstGeom prst="roundRect">
            <a:avLst>
              <a:gd name="adj" fmla="val 5143"/>
            </a:avLst>
          </a:prstGeom>
          <a:solidFill>
            <a:srgbClr val="141A29"/>
          </a:solidFill>
          <a:ln w="12700">
            <a:solidFill>
              <a:srgbClr val="232B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3477768" y="2962656"/>
            <a:ext cx="384048" cy="384048"/>
          </a:xfrm>
          <a:prstGeom prst="roundRect">
            <a:avLst>
              <a:gd name="adj" fmla="val 19048"/>
            </a:avLst>
          </a:prstGeom>
          <a:solidFill>
            <a:srgbClr val="000000"/>
          </a:solidFill>
          <a:ln w="12700">
            <a:solidFill>
              <a:srgbClr val="00E5B8"/>
            </a:solidFill>
            <a:prstDash val="solid"/>
          </a:ln>
        </p:spPr>
      </p:sp>
      <p:sp>
        <p:nvSpPr>
          <p:cNvPr id="15" name="Shape 12"/>
          <p:cNvSpPr/>
          <p:nvPr/>
        </p:nvSpPr>
        <p:spPr>
          <a:xfrm>
            <a:off x="3605784" y="3090672"/>
            <a:ext cx="128016" cy="128016"/>
          </a:xfrm>
          <a:prstGeom prst="ellipse">
            <a:avLst/>
          </a:prstGeom>
          <a:solidFill>
            <a:srgbClr val="00E5B8"/>
          </a:solidFill>
          <a:ln/>
        </p:spPr>
      </p:sp>
      <p:sp>
        <p:nvSpPr>
          <p:cNvPr id="16" name="Text 13"/>
          <p:cNvSpPr/>
          <p:nvPr/>
        </p:nvSpPr>
        <p:spPr>
          <a:xfrm>
            <a:off x="3477768" y="3456432"/>
            <a:ext cx="218846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EF2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data + label flywheel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3477768" y="3767328"/>
            <a:ext cx="218846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verified verdict feeds a fine-tune loop. Our own data, labels and typologies, not a resold blocklist.</a:t>
            </a:r>
            <a:endParaRPr lang="en-US" sz="1050" dirty="0"/>
          </a:p>
        </p:txBody>
      </p:sp>
      <p:sp>
        <p:nvSpPr>
          <p:cNvPr id="18" name="Shape 15"/>
          <p:cNvSpPr/>
          <p:nvPr/>
        </p:nvSpPr>
        <p:spPr>
          <a:xfrm>
            <a:off x="6050280" y="2743200"/>
            <a:ext cx="2590800" cy="1600200"/>
          </a:xfrm>
          <a:prstGeom prst="roundRect">
            <a:avLst>
              <a:gd name="adj" fmla="val 5143"/>
            </a:avLst>
          </a:prstGeom>
          <a:solidFill>
            <a:srgbClr val="141A29"/>
          </a:solidFill>
          <a:ln w="12700">
            <a:solidFill>
              <a:srgbClr val="232B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19" name="Shape 16"/>
          <p:cNvSpPr/>
          <p:nvPr/>
        </p:nvSpPr>
        <p:spPr>
          <a:xfrm>
            <a:off x="6251448" y="2962656"/>
            <a:ext cx="384048" cy="384048"/>
          </a:xfrm>
          <a:prstGeom prst="roundRect">
            <a:avLst>
              <a:gd name="adj" fmla="val 19048"/>
            </a:avLst>
          </a:prstGeom>
          <a:solidFill>
            <a:srgbClr val="000000"/>
          </a:solidFill>
          <a:ln w="12700">
            <a:solidFill>
              <a:srgbClr val="4C8CFF"/>
            </a:solidFill>
            <a:prstDash val="solid"/>
          </a:ln>
        </p:spPr>
      </p:sp>
      <p:sp>
        <p:nvSpPr>
          <p:cNvPr id="20" name="Shape 17"/>
          <p:cNvSpPr/>
          <p:nvPr/>
        </p:nvSpPr>
        <p:spPr>
          <a:xfrm>
            <a:off x="6379464" y="3090672"/>
            <a:ext cx="128016" cy="128016"/>
          </a:xfrm>
          <a:prstGeom prst="ellipse">
            <a:avLst/>
          </a:prstGeom>
          <a:solidFill>
            <a:srgbClr val="4C8CFF"/>
          </a:solidFill>
          <a:ln/>
        </p:spPr>
      </p:sp>
      <p:sp>
        <p:nvSpPr>
          <p:cNvPr id="21" name="Text 18"/>
          <p:cNvSpPr/>
          <p:nvPr/>
        </p:nvSpPr>
        <p:spPr>
          <a:xfrm>
            <a:off x="6251448" y="3456432"/>
            <a:ext cx="218846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EF2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Explainable, EU-built</a:t>
            </a:r>
            <a:endParaRPr lang="en-US" sz="1400" dirty="0"/>
          </a:p>
        </p:txBody>
      </p:sp>
      <p:sp>
        <p:nvSpPr>
          <p:cNvPr id="22" name="Text 19"/>
          <p:cNvSpPr/>
          <p:nvPr/>
        </p:nvSpPr>
        <p:spPr>
          <a:xfrm>
            <a:off x="6251448" y="3767328"/>
            <a:ext cx="218846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verdict ships with reasons and evidence. What a regulator needs and an ads business struggles to bolt on.</a:t>
            </a:r>
            <a:endParaRPr lang="en-US" sz="1050" dirty="0"/>
          </a:p>
        </p:txBody>
      </p:sp>
      <p:sp>
        <p:nvSpPr>
          <p:cNvPr id="23" name="Text 20"/>
          <p:cNvSpPr/>
          <p:nvPr/>
        </p:nvSpPr>
        <p:spPr>
          <a:xfrm>
            <a:off x="502920" y="452628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EF2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end state: </a:t>
            </a:r>
            <a:pPr indent="0" marL="0">
              <a:buNone/>
            </a:pPr>
            <a:r>
              <a:rPr lang="en-US" sz="1200" dirty="0">
                <a:solidFill>
                  <a:srgbClr val="9AA6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trust layer even larger companies choose to integrate rather than rebuild.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Vilkax UAB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Vilkax investor deck</dc:title>
  <dc:subject>PptxGenJS Presentation</dc:subject>
  <dc:creator>Vilkax</dc:creator>
  <cp:lastModifiedBy>Vilkax</cp:lastModifiedBy>
  <cp:revision>1</cp:revision>
  <dcterms:created xsi:type="dcterms:W3CDTF">2026-07-03T11:01:59Z</dcterms:created>
  <dcterms:modified xsi:type="dcterms:W3CDTF">2026-07-03T11:01:59Z</dcterms:modified>
</cp:coreProperties>
</file>